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10287000" cx="18288000"/>
  <p:notesSz cx="6858000" cy="9144000"/>
  <p:embeddedFontLst>
    <p:embeddedFont>
      <p:font typeface="League Spartan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rimo"/>
      <p:regular r:id="rId39"/>
      <p:bold r:id="rId40"/>
      <p:italic r:id="rId41"/>
      <p:boldItalic r:id="rId42"/>
    </p:embeddedFont>
    <p:embeddedFont>
      <p:font typeface="Abril Fatface"/>
      <p:regular r:id="rId43"/>
    </p:embeddedFont>
    <p:embeddedFont>
      <p:font typeface="Poppins"/>
      <p:bold r:id="rId44"/>
      <p:boldItalic r:id="rId45"/>
    </p:embeddedFont>
    <p:embeddedFont>
      <p:font typeface="Londrina Solid"/>
      <p:regular r:id="rId46"/>
    </p:embeddedFont>
    <p:embeddedFont>
      <p:font typeface="Fira Sans"/>
      <p:bold r:id="rId47"/>
      <p:boldItalic r:id="rId48"/>
    </p:embeddedFont>
    <p:embeddedFont>
      <p:font typeface="Londrina Solid Black"/>
      <p:bold r:id="rId49"/>
    </p:embeddedFont>
    <p:embeddedFont>
      <p:font typeface="DM Sans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2" roundtripDataSignature="AMtx7miZ4m7gqH4pZTcsxR8oIZiQBSIQ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AbrilFatface-regular.fntdata"/><Relationship Id="rId46" Type="http://schemas.openxmlformats.org/officeDocument/2006/relationships/font" Target="fonts/LondrinaSolid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-boldItalic.fntdata"/><Relationship Id="rId47" Type="http://schemas.openxmlformats.org/officeDocument/2006/relationships/font" Target="fonts/FiraSans-bold.fntdata"/><Relationship Id="rId49" Type="http://schemas.openxmlformats.org/officeDocument/2006/relationships/font" Target="fonts/LondrinaSolid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LeagueSparta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font" Target="fonts/LeagueSpartan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rim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bold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9" name="Google Shape;409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0" name="Google Shape;410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412" name="Google Shape;412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3" name="Google Shape;413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d51daa986c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d51daa986c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5" name="Google Shape;24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47" name="Google Shape;24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80" name="Google Shape;280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1" name="Google Shape;281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2" name="Google Shape;322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3" name="Google Shape;323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explicar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Claridad en los requisitos desde el principio: En  este proyecto  los requisitos son  conocidos y poco probables de cambiar durante el desarrollo, la metodología tradicional es adecuada, ya que, nos permite definir con precisión todos los objetivos, funcionalidades y entregables del proyecto desde el 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y control: La metodología tradicional nos permite un enfoque más controlado, con fases claras como análisis, diseño, desarrollo, pruebas e implementación. Este control es útil para asegurar que cada fase se complete correctamente antes de pasar a la siguiente, minimizando riesgos de retrocesos y errores.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Facilidad de gestión: Dado que las tareas y objetivos están claramente definidos y organizados, la gestión del proyecto se vuelve más sencilla..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 manejo del tiempo: Al seguir un proceso lineal, los tiempos de entrega suelen ser más predecibles.</a:t>
            </a:r>
            <a:endParaRPr/>
          </a:p>
        </p:txBody>
      </p:sp>
      <p:sp>
        <p:nvSpPr>
          <p:cNvPr id="325" name="Google Shape;325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6" name="Google Shape;326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7" name="Google Shape;357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8" name="Google Shape;358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360" name="Google Shape;360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51daa986c_3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d51daa986c_3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d51daa986c_3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51daa986c_3_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d51daa986c_3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2d51daa986c_3_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d51daa986c_3_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d51daa986c_3_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51daa986c_3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d51daa986c_3_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d51daa986c_3_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d51daa986c_3_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d51daa986c_3_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51daa986c_3_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d51daa986c_3_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2d51daa986c_3_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d51daa986c_3_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d51daa986c_3_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51daa986c_3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d51daa986c_3_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g2d51daa986c_3_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g2d51daa986c_3_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d51daa986c_3_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d51daa986c_3_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51daa986c_3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d51daa986c_3_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2d51daa986c_3_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g2d51daa986c_3_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2d51daa986c_3_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g2d51daa986c_3_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d51daa986c_3_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d51daa986c_3_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51daa986c_3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d51daa986c_3_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d51daa986c_3_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d51daa986c_3_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1daa986c_3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d51daa986c_3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2d51daa986c_3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g2d51daa986c_3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d51daa986c_3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d51daa986c_3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51daa986c_3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d51daa986c_3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d51daa986c_3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g2d51daa986c_3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d51daa986c_3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d51daa986c_3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51daa986c_3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d51daa986c_3_6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2d51daa986c_3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d51daa986c_3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d51daa986c_3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1daa986c_3_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d51daa986c_3_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2d51daa986c_3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d51daa986c_3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d51daa986c_3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51daa986c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2d51daa986c_3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d51daa986c_3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d51daa986c_3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d51daa986c_3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35.png"/><Relationship Id="rId6" Type="http://schemas.openxmlformats.org/officeDocument/2006/relationships/image" Target="../media/image81.png"/><Relationship Id="rId7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59.png"/><Relationship Id="rId22" Type="http://schemas.openxmlformats.org/officeDocument/2006/relationships/image" Target="../media/image80.png"/><Relationship Id="rId21" Type="http://schemas.openxmlformats.org/officeDocument/2006/relationships/image" Target="../media/image65.png"/><Relationship Id="rId24" Type="http://schemas.openxmlformats.org/officeDocument/2006/relationships/image" Target="../media/image71.png"/><Relationship Id="rId23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51.png"/><Relationship Id="rId26" Type="http://schemas.openxmlformats.org/officeDocument/2006/relationships/image" Target="../media/image64.png"/><Relationship Id="rId25" Type="http://schemas.openxmlformats.org/officeDocument/2006/relationships/image" Target="../media/image67.png"/><Relationship Id="rId27" Type="http://schemas.openxmlformats.org/officeDocument/2006/relationships/image" Target="../media/image77.png"/><Relationship Id="rId5" Type="http://schemas.openxmlformats.org/officeDocument/2006/relationships/image" Target="../media/image17.png"/><Relationship Id="rId6" Type="http://schemas.openxmlformats.org/officeDocument/2006/relationships/image" Target="../media/image58.png"/><Relationship Id="rId7" Type="http://schemas.openxmlformats.org/officeDocument/2006/relationships/image" Target="../media/image56.png"/><Relationship Id="rId8" Type="http://schemas.openxmlformats.org/officeDocument/2006/relationships/image" Target="../media/image50.png"/><Relationship Id="rId11" Type="http://schemas.openxmlformats.org/officeDocument/2006/relationships/image" Target="../media/image52.png"/><Relationship Id="rId10" Type="http://schemas.openxmlformats.org/officeDocument/2006/relationships/image" Target="../media/image62.png"/><Relationship Id="rId13" Type="http://schemas.openxmlformats.org/officeDocument/2006/relationships/image" Target="../media/image57.png"/><Relationship Id="rId12" Type="http://schemas.openxmlformats.org/officeDocument/2006/relationships/image" Target="../media/image55.png"/><Relationship Id="rId15" Type="http://schemas.openxmlformats.org/officeDocument/2006/relationships/image" Target="../media/image106.png"/><Relationship Id="rId14" Type="http://schemas.openxmlformats.org/officeDocument/2006/relationships/image" Target="../media/image69.png"/><Relationship Id="rId17" Type="http://schemas.openxmlformats.org/officeDocument/2006/relationships/image" Target="../media/image53.png"/><Relationship Id="rId16" Type="http://schemas.openxmlformats.org/officeDocument/2006/relationships/image" Target="../media/image61.png"/><Relationship Id="rId19" Type="http://schemas.openxmlformats.org/officeDocument/2006/relationships/image" Target="../media/image49.png"/><Relationship Id="rId18" Type="http://schemas.openxmlformats.org/officeDocument/2006/relationships/image" Target="../media/image5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6.png"/><Relationship Id="rId4" Type="http://schemas.openxmlformats.org/officeDocument/2006/relationships/image" Target="../media/image78.png"/><Relationship Id="rId9" Type="http://schemas.openxmlformats.org/officeDocument/2006/relationships/image" Target="../media/image96.png"/><Relationship Id="rId5" Type="http://schemas.openxmlformats.org/officeDocument/2006/relationships/image" Target="../media/image88.png"/><Relationship Id="rId6" Type="http://schemas.openxmlformats.org/officeDocument/2006/relationships/image" Target="../media/image70.png"/><Relationship Id="rId7" Type="http://schemas.openxmlformats.org/officeDocument/2006/relationships/image" Target="../media/image68.png"/><Relationship Id="rId8" Type="http://schemas.openxmlformats.org/officeDocument/2006/relationships/image" Target="../media/image72.png"/><Relationship Id="rId11" Type="http://schemas.openxmlformats.org/officeDocument/2006/relationships/image" Target="../media/image74.png"/><Relationship Id="rId10" Type="http://schemas.openxmlformats.org/officeDocument/2006/relationships/image" Target="../media/image83.png"/><Relationship Id="rId13" Type="http://schemas.openxmlformats.org/officeDocument/2006/relationships/image" Target="../media/image76.png"/><Relationship Id="rId12" Type="http://schemas.openxmlformats.org/officeDocument/2006/relationships/image" Target="../media/image82.png"/><Relationship Id="rId15" Type="http://schemas.openxmlformats.org/officeDocument/2006/relationships/image" Target="../media/image84.png"/><Relationship Id="rId14" Type="http://schemas.openxmlformats.org/officeDocument/2006/relationships/image" Target="../media/image8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Relationship Id="rId9" Type="http://schemas.openxmlformats.org/officeDocument/2006/relationships/image" Target="../media/image117.png"/><Relationship Id="rId5" Type="http://schemas.openxmlformats.org/officeDocument/2006/relationships/image" Target="../media/image91.png"/><Relationship Id="rId6" Type="http://schemas.openxmlformats.org/officeDocument/2006/relationships/image" Target="../media/image86.png"/><Relationship Id="rId7" Type="http://schemas.openxmlformats.org/officeDocument/2006/relationships/image" Target="../media/image108.png"/><Relationship Id="rId8" Type="http://schemas.openxmlformats.org/officeDocument/2006/relationships/image" Target="../media/image110.png"/><Relationship Id="rId11" Type="http://schemas.openxmlformats.org/officeDocument/2006/relationships/image" Target="../media/image4.png"/><Relationship Id="rId10" Type="http://schemas.openxmlformats.org/officeDocument/2006/relationships/image" Target="../media/image9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6.png"/><Relationship Id="rId4" Type="http://schemas.openxmlformats.org/officeDocument/2006/relationships/image" Target="../media/image114.png"/><Relationship Id="rId5" Type="http://schemas.openxmlformats.org/officeDocument/2006/relationships/image" Target="../media/image81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9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3.jpg"/><Relationship Id="rId4" Type="http://schemas.openxmlformats.org/officeDocument/2006/relationships/image" Target="../media/image113.png"/><Relationship Id="rId9" Type="http://schemas.openxmlformats.org/officeDocument/2006/relationships/image" Target="../media/image102.png"/><Relationship Id="rId5" Type="http://schemas.openxmlformats.org/officeDocument/2006/relationships/image" Target="../media/image98.png"/><Relationship Id="rId6" Type="http://schemas.openxmlformats.org/officeDocument/2006/relationships/image" Target="../media/image97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10" Type="http://schemas.openxmlformats.org/officeDocument/2006/relationships/image" Target="../media/image1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2.png"/><Relationship Id="rId4" Type="http://schemas.openxmlformats.org/officeDocument/2006/relationships/image" Target="../media/image101.png"/><Relationship Id="rId5" Type="http://schemas.openxmlformats.org/officeDocument/2006/relationships/hyperlink" Target="https://www.hospitalcoquimbo.cl/categorizacion" TargetMode="External"/><Relationship Id="rId6" Type="http://schemas.openxmlformats.org/officeDocument/2006/relationships/hyperlink" Target="https://www.hospitallosangeles.cl/web2/documentos/ordinario/25012018_Ord_293-MN-ESI_v1_3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3.jpg"/><Relationship Id="rId9" Type="http://schemas.openxmlformats.org/officeDocument/2006/relationships/image" Target="../media/image9.jpg"/><Relationship Id="rId5" Type="http://schemas.openxmlformats.org/officeDocument/2006/relationships/image" Target="../media/image15.png"/><Relationship Id="rId6" Type="http://schemas.openxmlformats.org/officeDocument/2006/relationships/image" Target="../media/image11.jpg"/><Relationship Id="rId7" Type="http://schemas.openxmlformats.org/officeDocument/2006/relationships/image" Target="../media/image33.jp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9.png"/><Relationship Id="rId4" Type="http://schemas.openxmlformats.org/officeDocument/2006/relationships/image" Target="../media/image120.png"/><Relationship Id="rId5" Type="http://schemas.openxmlformats.org/officeDocument/2006/relationships/image" Target="../media/image66.png"/><Relationship Id="rId6" Type="http://schemas.openxmlformats.org/officeDocument/2006/relationships/image" Target="../media/image1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0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3.jp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4.png"/><Relationship Id="rId6" Type="http://schemas.openxmlformats.org/officeDocument/2006/relationships/image" Target="../media/image29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21.png"/><Relationship Id="rId9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44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10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7.png"/><Relationship Id="rId13" Type="http://schemas.openxmlformats.org/officeDocument/2006/relationships/image" Target="../media/image36.png"/><Relationship Id="rId1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42.png"/><Relationship Id="rId9" Type="http://schemas.openxmlformats.org/officeDocument/2006/relationships/image" Target="../media/image30.png"/><Relationship Id="rId15" Type="http://schemas.openxmlformats.org/officeDocument/2006/relationships/image" Target="../media/image38.png"/><Relationship Id="rId14" Type="http://schemas.openxmlformats.org/officeDocument/2006/relationships/image" Target="../media/image79.png"/><Relationship Id="rId16" Type="http://schemas.openxmlformats.org/officeDocument/2006/relationships/image" Target="../media/image60.png"/><Relationship Id="rId5" Type="http://schemas.openxmlformats.org/officeDocument/2006/relationships/image" Target="../media/image43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12822971" y="1387496"/>
            <a:ext cx="9661816" cy="8961335"/>
          </a:xfrm>
          <a:custGeom>
            <a:rect b="b" l="l" r="r" t="t"/>
            <a:pathLst>
              <a:path extrusionOk="0" h="8961335" w="9661816">
                <a:moveTo>
                  <a:pt x="0" y="0"/>
                </a:moveTo>
                <a:lnTo>
                  <a:pt x="9661816" y="0"/>
                </a:lnTo>
                <a:lnTo>
                  <a:pt x="9661816" y="8961335"/>
                </a:lnTo>
                <a:lnTo>
                  <a:pt x="0" y="896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"/>
          <p:cNvSpPr/>
          <p:nvPr/>
        </p:nvSpPr>
        <p:spPr>
          <a:xfrm>
            <a:off x="14051626" y="6005355"/>
            <a:ext cx="3207674" cy="7200900"/>
          </a:xfrm>
          <a:custGeom>
            <a:rect b="b" l="l" r="r" t="t"/>
            <a:pathLst>
              <a:path extrusionOk="0" h="7200900" w="3207674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"/>
          <p:cNvSpPr/>
          <p:nvPr/>
        </p:nvSpPr>
        <p:spPr>
          <a:xfrm>
            <a:off x="2900292" y="3142570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"/>
          <p:cNvSpPr/>
          <p:nvPr/>
        </p:nvSpPr>
        <p:spPr>
          <a:xfrm>
            <a:off x="11723528" y="3748514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"/>
          <p:cNvSpPr/>
          <p:nvPr/>
        </p:nvSpPr>
        <p:spPr>
          <a:xfrm>
            <a:off x="2200300" y="4910063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"/>
          <p:cNvSpPr/>
          <p:nvPr/>
        </p:nvSpPr>
        <p:spPr>
          <a:xfrm>
            <a:off x="489439" y="-1936615"/>
            <a:ext cx="6266580" cy="6266580"/>
          </a:xfrm>
          <a:custGeom>
            <a:rect b="b" l="l" r="r" t="t"/>
            <a:pathLst>
              <a:path extrusionOk="0"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"/>
          <p:cNvSpPr txBox="1"/>
          <p:nvPr/>
        </p:nvSpPr>
        <p:spPr>
          <a:xfrm>
            <a:off x="2272004" y="4153981"/>
            <a:ext cx="13743992" cy="145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122" u="none" cap="none" strike="noStrik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EDUC-AR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5741254" y="6101299"/>
            <a:ext cx="6805492" cy="11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 PTY4614-301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CAPSTONE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88" u="none" cap="none" strike="noStrike">
              <a:solidFill>
                <a:srgbClr val="0B2F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865401" y="7983175"/>
            <a:ext cx="5429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Zúñiga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Ingeniería en Informática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San Joaquín</a:t>
            </a: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3622729" y="4068256"/>
            <a:ext cx="2061617" cy="2061617"/>
          </a:xfrm>
          <a:custGeom>
            <a:rect b="b" l="l" r="r" t="t"/>
            <a:pathLst>
              <a:path extrusionOk="0" h="2061617" w="2061617">
                <a:moveTo>
                  <a:pt x="0" y="0"/>
                </a:moveTo>
                <a:lnTo>
                  <a:pt x="2061616" y="0"/>
                </a:lnTo>
                <a:lnTo>
                  <a:pt x="2061616" y="2061616"/>
                </a:lnTo>
                <a:lnTo>
                  <a:pt x="0" y="206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"/>
          <p:cNvSpPr/>
          <p:nvPr/>
        </p:nvSpPr>
        <p:spPr>
          <a:xfrm>
            <a:off x="4528762" y="1925652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6" name="Google Shape;416;p11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417" name="Google Shape;417;p11"/>
          <p:cNvSpPr/>
          <p:nvPr/>
        </p:nvSpPr>
        <p:spPr>
          <a:xfrm>
            <a:off x="442621" y="9258300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11"/>
          <p:cNvSpPr/>
          <p:nvPr/>
        </p:nvSpPr>
        <p:spPr>
          <a:xfrm>
            <a:off x="9433625" y="-711227"/>
            <a:ext cx="9305755" cy="11329798"/>
          </a:xfrm>
          <a:custGeom>
            <a:rect b="b" l="l" r="r" t="t"/>
            <a:pathLst>
              <a:path extrusionOk="0" h="11329798" w="9305755">
                <a:moveTo>
                  <a:pt x="0" y="0"/>
                </a:moveTo>
                <a:lnTo>
                  <a:pt x="9305755" y="0"/>
                </a:lnTo>
                <a:lnTo>
                  <a:pt x="9305755" y="11329798"/>
                </a:lnTo>
                <a:lnTo>
                  <a:pt x="0" y="11329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092" r="-5771" t="0"/>
            </a:stretch>
          </a:blipFill>
          <a:ln>
            <a:noFill/>
          </a:ln>
        </p:spPr>
      </p:sp>
      <p:sp>
        <p:nvSpPr>
          <p:cNvPr id="419" name="Google Shape;419;p11"/>
          <p:cNvSpPr txBox="1"/>
          <p:nvPr/>
        </p:nvSpPr>
        <p:spPr>
          <a:xfrm>
            <a:off x="878585" y="2644752"/>
            <a:ext cx="8555040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</a:t>
            </a:r>
            <a:endParaRPr/>
          </a:p>
        </p:txBody>
      </p:sp>
      <p:sp>
        <p:nvSpPr>
          <p:cNvPr id="420" name="Google Shape;420;p11"/>
          <p:cNvSpPr txBox="1"/>
          <p:nvPr/>
        </p:nvSpPr>
        <p:spPr>
          <a:xfrm>
            <a:off x="1028700" y="4100283"/>
            <a:ext cx="58830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Arquitectura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lang="en-US" sz="3038"/>
              <a:t>Tecnologías 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421" name="Google Shape;421;p11"/>
          <p:cNvSpPr/>
          <p:nvPr/>
        </p:nvSpPr>
        <p:spPr>
          <a:xfrm>
            <a:off x="8507012" y="-245185"/>
            <a:ext cx="9780988" cy="10532185"/>
          </a:xfrm>
          <a:custGeom>
            <a:rect b="b" l="l" r="r" t="t"/>
            <a:pathLst>
              <a:path extrusionOk="0" h="1631711" w="1515331">
                <a:moveTo>
                  <a:pt x="18205" y="0"/>
                </a:moveTo>
                <a:lnTo>
                  <a:pt x="1497126" y="0"/>
                </a:lnTo>
                <a:cubicBezTo>
                  <a:pt x="1507180" y="0"/>
                  <a:pt x="1515331" y="8151"/>
                  <a:pt x="1515331" y="18205"/>
                </a:cubicBezTo>
                <a:lnTo>
                  <a:pt x="1515331" y="1613506"/>
                </a:lnTo>
                <a:cubicBezTo>
                  <a:pt x="1515331" y="1623560"/>
                  <a:pt x="1507180" y="1631711"/>
                  <a:pt x="1497126" y="1631711"/>
                </a:cubicBezTo>
                <a:lnTo>
                  <a:pt x="18205" y="1631711"/>
                </a:lnTo>
                <a:cubicBezTo>
                  <a:pt x="8151" y="1631711"/>
                  <a:pt x="0" y="1623560"/>
                  <a:pt x="0" y="1613506"/>
                </a:cubicBezTo>
                <a:lnTo>
                  <a:pt x="0" y="18205"/>
                </a:lnTo>
                <a:cubicBezTo>
                  <a:pt x="0" y="8151"/>
                  <a:pt x="8151" y="0"/>
                  <a:pt x="18205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5085" r="-9717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12"/>
          <p:cNvSpPr txBox="1"/>
          <p:nvPr/>
        </p:nvSpPr>
        <p:spPr>
          <a:xfrm>
            <a:off x="2007506" y="3136439"/>
            <a:ext cx="14272988" cy="3966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Usaremos una arquitectura Headless porque nos permite desacoplar el backend del frontend, brindando flexibilidad para que múltiples dispositivos (web, móviles, AR) consuman el mismo contenido a través de una API.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facilita la escalabilidad, ya que cada canal puede tener su propia interfaz personalizada sin afectar la lógica del backend.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garantiza una mejor gestión de contenido centralizada y asegura que podamos integrar nuevas tecnologías o plataformas sin reestructurar todo el sistema.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2"/>
          <p:cNvSpPr txBox="1"/>
          <p:nvPr/>
        </p:nvSpPr>
        <p:spPr>
          <a:xfrm>
            <a:off x="4400072" y="1787156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29" name="Google Shape;429;p12"/>
          <p:cNvGrpSpPr/>
          <p:nvPr/>
        </p:nvGrpSpPr>
        <p:grpSpPr>
          <a:xfrm>
            <a:off x="7596868" y="7678090"/>
            <a:ext cx="3094264" cy="1383625"/>
            <a:chOff x="0" y="0"/>
            <a:chExt cx="4125685" cy="1844834"/>
          </a:xfrm>
        </p:grpSpPr>
        <p:sp>
          <p:nvSpPr>
            <p:cNvPr id="430" name="Google Shape;430;p12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1" name="Google Shape;431;p12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2" name="Google Shape;432;p12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33" name="Google Shape;433;p12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3"/>
          <p:cNvSpPr/>
          <p:nvPr/>
        </p:nvSpPr>
        <p:spPr>
          <a:xfrm>
            <a:off x="462380" y="-1679673"/>
            <a:ext cx="4820288" cy="4820288"/>
          </a:xfrm>
          <a:custGeom>
            <a:rect b="b" l="l" r="r" t="t"/>
            <a:pathLst>
              <a:path extrusionOk="0" h="4820288" w="4820288">
                <a:moveTo>
                  <a:pt x="0" y="0"/>
                </a:moveTo>
                <a:lnTo>
                  <a:pt x="4820288" y="0"/>
                </a:lnTo>
                <a:lnTo>
                  <a:pt x="4820288" y="4820288"/>
                </a:lnTo>
                <a:lnTo>
                  <a:pt x="0" y="4820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9" name="Google Shape;439;p13"/>
          <p:cNvSpPr txBox="1"/>
          <p:nvPr/>
        </p:nvSpPr>
        <p:spPr>
          <a:xfrm>
            <a:off x="4664622" y="1272550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40" name="Google Shape;440;p13"/>
          <p:cNvGrpSpPr/>
          <p:nvPr/>
        </p:nvGrpSpPr>
        <p:grpSpPr>
          <a:xfrm>
            <a:off x="8967722" y="8585699"/>
            <a:ext cx="1800139" cy="804947"/>
            <a:chOff x="0" y="0"/>
            <a:chExt cx="2400186" cy="1073263"/>
          </a:xfrm>
        </p:grpSpPr>
        <p:sp>
          <p:nvSpPr>
            <p:cNvPr id="441" name="Google Shape;441;p13"/>
            <p:cNvSpPr/>
            <p:nvPr/>
          </p:nvSpPr>
          <p:spPr>
            <a:xfrm>
              <a:off x="2067717" y="370397"/>
              <a:ext cx="332469" cy="332469"/>
            </a:xfrm>
            <a:custGeom>
              <a:rect b="b" l="l" r="r" t="t"/>
              <a:pathLst>
                <a:path extrusionOk="0" h="332469" w="332469">
                  <a:moveTo>
                    <a:pt x="0" y="0"/>
                  </a:moveTo>
                  <a:lnTo>
                    <a:pt x="332469" y="0"/>
                  </a:lnTo>
                  <a:lnTo>
                    <a:pt x="332469" y="332469"/>
                  </a:lnTo>
                  <a:lnTo>
                    <a:pt x="0" y="332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2" name="Google Shape;442;p13"/>
            <p:cNvSpPr/>
            <p:nvPr/>
          </p:nvSpPr>
          <p:spPr>
            <a:xfrm>
              <a:off x="0" y="0"/>
              <a:ext cx="714315" cy="714315"/>
            </a:xfrm>
            <a:custGeom>
              <a:rect b="b" l="l" r="r" t="t"/>
              <a:pathLst>
                <a:path extrusionOk="0" h="714315" w="714315">
                  <a:moveTo>
                    <a:pt x="0" y="0"/>
                  </a:moveTo>
                  <a:lnTo>
                    <a:pt x="714315" y="0"/>
                  </a:lnTo>
                  <a:lnTo>
                    <a:pt x="714315" y="714315"/>
                  </a:lnTo>
                  <a:lnTo>
                    <a:pt x="0" y="714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13"/>
            <p:cNvSpPr txBox="1"/>
            <p:nvPr/>
          </p:nvSpPr>
          <p:spPr>
            <a:xfrm>
              <a:off x="714315" y="300007"/>
              <a:ext cx="1451016" cy="435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6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44" name="Google Shape;444;p13"/>
            <p:cNvSpPr txBox="1"/>
            <p:nvPr/>
          </p:nvSpPr>
          <p:spPr>
            <a:xfrm>
              <a:off x="518336" y="816795"/>
              <a:ext cx="1715616" cy="256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567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45" name="Google Shape;445;p13"/>
          <p:cNvSpPr/>
          <p:nvPr/>
        </p:nvSpPr>
        <p:spPr>
          <a:xfrm>
            <a:off x="2290878" y="7906696"/>
            <a:ext cx="2575000" cy="2125207"/>
          </a:xfrm>
          <a:custGeom>
            <a:rect b="b" l="l" r="r" t="t"/>
            <a:pathLst>
              <a:path extrusionOk="0" h="2125207" w="2575000">
                <a:moveTo>
                  <a:pt x="0" y="0"/>
                </a:moveTo>
                <a:lnTo>
                  <a:pt x="2575000" y="0"/>
                </a:lnTo>
                <a:lnTo>
                  <a:pt x="2575000" y="2125208"/>
                </a:lnTo>
                <a:lnTo>
                  <a:pt x="0" y="212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13"/>
          <p:cNvSpPr/>
          <p:nvPr/>
        </p:nvSpPr>
        <p:spPr>
          <a:xfrm>
            <a:off x="16605140" y="8681188"/>
            <a:ext cx="1682877" cy="1470755"/>
          </a:xfrm>
          <a:custGeom>
            <a:rect b="b" l="l" r="r" t="t"/>
            <a:pathLst>
              <a:path extrusionOk="0" h="1961007" w="2243836">
                <a:moveTo>
                  <a:pt x="0" y="0"/>
                </a:moveTo>
                <a:lnTo>
                  <a:pt x="2243836" y="0"/>
                </a:lnTo>
                <a:lnTo>
                  <a:pt x="2243836" y="1961007"/>
                </a:lnTo>
                <a:lnTo>
                  <a:pt x="0" y="1961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209" l="0" r="0" t="-7209"/>
            </a:stretch>
          </a:blipFill>
          <a:ln>
            <a:noFill/>
          </a:ln>
        </p:spPr>
      </p:sp>
      <p:sp>
        <p:nvSpPr>
          <p:cNvPr id="447" name="Google Shape;447;p13"/>
          <p:cNvSpPr/>
          <p:nvPr/>
        </p:nvSpPr>
        <p:spPr>
          <a:xfrm>
            <a:off x="2972537" y="8585699"/>
            <a:ext cx="1210532" cy="1213771"/>
          </a:xfrm>
          <a:custGeom>
            <a:rect b="b" l="l" r="r" t="t"/>
            <a:pathLst>
              <a:path extrusionOk="0" h="1618361" w="1614043">
                <a:moveTo>
                  <a:pt x="0" y="0"/>
                </a:moveTo>
                <a:lnTo>
                  <a:pt x="1614043" y="0"/>
                </a:lnTo>
                <a:lnTo>
                  <a:pt x="1614043" y="1618361"/>
                </a:lnTo>
                <a:lnTo>
                  <a:pt x="0" y="161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8" name="Google Shape;448;p13"/>
          <p:cNvSpPr/>
          <p:nvPr/>
        </p:nvSpPr>
        <p:spPr>
          <a:xfrm>
            <a:off x="2738028" y="8115601"/>
            <a:ext cx="1681068" cy="441769"/>
          </a:xfrm>
          <a:custGeom>
            <a:rect b="b" l="l" r="r" t="t"/>
            <a:pathLst>
              <a:path extrusionOk="0" h="589026" w="2241423">
                <a:moveTo>
                  <a:pt x="0" y="0"/>
                </a:moveTo>
                <a:lnTo>
                  <a:pt x="2241423" y="0"/>
                </a:lnTo>
                <a:lnTo>
                  <a:pt x="2241423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28" l="0" r="1" t="-330"/>
            </a:stretch>
          </a:blipFill>
          <a:ln>
            <a:noFill/>
          </a:ln>
        </p:spPr>
      </p:sp>
      <p:sp>
        <p:nvSpPr>
          <p:cNvPr id="449" name="Google Shape;449;p13"/>
          <p:cNvSpPr/>
          <p:nvPr/>
        </p:nvSpPr>
        <p:spPr>
          <a:xfrm>
            <a:off x="2141055" y="3526556"/>
            <a:ext cx="1211676" cy="735901"/>
          </a:xfrm>
          <a:custGeom>
            <a:rect b="b" l="l" r="r" t="t"/>
            <a:pathLst>
              <a:path extrusionOk="0" h="981202" w="1615567">
                <a:moveTo>
                  <a:pt x="0" y="0"/>
                </a:moveTo>
                <a:lnTo>
                  <a:pt x="1615567" y="0"/>
                </a:lnTo>
                <a:lnTo>
                  <a:pt x="1615567" y="981202"/>
                </a:lnTo>
                <a:lnTo>
                  <a:pt x="0" y="981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3" l="-4657" r="-4655" t="0"/>
            </a:stretch>
          </a:blipFill>
          <a:ln>
            <a:noFill/>
          </a:ln>
        </p:spPr>
      </p:sp>
      <p:sp>
        <p:nvSpPr>
          <p:cNvPr id="450" name="Google Shape;450;p13"/>
          <p:cNvSpPr txBox="1"/>
          <p:nvPr/>
        </p:nvSpPr>
        <p:spPr>
          <a:xfrm>
            <a:off x="8508887" y="3042072"/>
            <a:ext cx="1747800" cy="11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Interfaz Web</a:t>
            </a:r>
            <a:endParaRPr/>
          </a:p>
        </p:txBody>
      </p:sp>
      <p:sp>
        <p:nvSpPr>
          <p:cNvPr id="451" name="Google Shape;451;p13"/>
          <p:cNvSpPr txBox="1"/>
          <p:nvPr/>
        </p:nvSpPr>
        <p:spPr>
          <a:xfrm>
            <a:off x="2131575" y="7408025"/>
            <a:ext cx="29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/>
          </a:p>
        </p:txBody>
      </p:sp>
      <p:sp>
        <p:nvSpPr>
          <p:cNvPr id="452" name="Google Shape;452;p13"/>
          <p:cNvSpPr/>
          <p:nvPr/>
        </p:nvSpPr>
        <p:spPr>
          <a:xfrm>
            <a:off x="1911037" y="5234541"/>
            <a:ext cx="1811536" cy="874370"/>
          </a:xfrm>
          <a:custGeom>
            <a:rect b="b" l="l" r="r" t="t"/>
            <a:pathLst>
              <a:path extrusionOk="0" h="874370" w="1811536">
                <a:moveTo>
                  <a:pt x="0" y="0"/>
                </a:moveTo>
                <a:lnTo>
                  <a:pt x="1811535" y="0"/>
                </a:lnTo>
                <a:lnTo>
                  <a:pt x="1811535" y="874370"/>
                </a:lnTo>
                <a:lnTo>
                  <a:pt x="0" y="87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13"/>
          <p:cNvSpPr txBox="1"/>
          <p:nvPr/>
        </p:nvSpPr>
        <p:spPr>
          <a:xfrm>
            <a:off x="2097800" y="4404500"/>
            <a:ext cx="168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454" name="Google Shape;454;p13"/>
          <p:cNvSpPr/>
          <p:nvPr/>
        </p:nvSpPr>
        <p:spPr>
          <a:xfrm>
            <a:off x="1788828" y="3397790"/>
            <a:ext cx="2055984" cy="992428"/>
          </a:xfrm>
          <a:custGeom>
            <a:rect b="b" l="l" r="r" t="t"/>
            <a:pathLst>
              <a:path extrusionOk="0" h="992428" w="2055984">
                <a:moveTo>
                  <a:pt x="0" y="0"/>
                </a:moveTo>
                <a:lnTo>
                  <a:pt x="2055985" y="0"/>
                </a:lnTo>
                <a:lnTo>
                  <a:pt x="2055985" y="992428"/>
                </a:lnTo>
                <a:lnTo>
                  <a:pt x="0" y="992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13"/>
          <p:cNvSpPr txBox="1"/>
          <p:nvPr/>
        </p:nvSpPr>
        <p:spPr>
          <a:xfrm>
            <a:off x="2047393" y="2700406"/>
            <a:ext cx="15390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456" name="Google Shape;456;p13"/>
          <p:cNvSpPr txBox="1"/>
          <p:nvPr/>
        </p:nvSpPr>
        <p:spPr>
          <a:xfrm>
            <a:off x="8833212" y="7619781"/>
            <a:ext cx="6918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sp>
        <p:nvSpPr>
          <p:cNvPr id="457" name="Google Shape;457;p13"/>
          <p:cNvSpPr/>
          <p:nvPr/>
        </p:nvSpPr>
        <p:spPr>
          <a:xfrm>
            <a:off x="7616126" y="8367712"/>
            <a:ext cx="3372085" cy="1242899"/>
          </a:xfrm>
          <a:custGeom>
            <a:rect b="b" l="l" r="r" t="t"/>
            <a:pathLst>
              <a:path extrusionOk="0" h="1242899" w="3372085">
                <a:moveTo>
                  <a:pt x="0" y="0"/>
                </a:moveTo>
                <a:lnTo>
                  <a:pt x="3372085" y="0"/>
                </a:lnTo>
                <a:lnTo>
                  <a:pt x="3372085" y="1242899"/>
                </a:lnTo>
                <a:lnTo>
                  <a:pt x="0" y="1242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13"/>
          <p:cNvSpPr/>
          <p:nvPr/>
        </p:nvSpPr>
        <p:spPr>
          <a:xfrm>
            <a:off x="2333633" y="5199470"/>
            <a:ext cx="966559" cy="966564"/>
          </a:xfrm>
          <a:custGeom>
            <a:rect b="b" l="l" r="r" t="t"/>
            <a:pathLst>
              <a:path extrusionOk="0" h="966564" w="966559">
                <a:moveTo>
                  <a:pt x="0" y="0"/>
                </a:moveTo>
                <a:lnTo>
                  <a:pt x="966559" y="0"/>
                </a:lnTo>
                <a:lnTo>
                  <a:pt x="966559" y="966564"/>
                </a:lnTo>
                <a:lnTo>
                  <a:pt x="0" y="966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13"/>
          <p:cNvSpPr/>
          <p:nvPr/>
        </p:nvSpPr>
        <p:spPr>
          <a:xfrm>
            <a:off x="8351744" y="3066008"/>
            <a:ext cx="2139802" cy="1772555"/>
          </a:xfrm>
          <a:custGeom>
            <a:rect b="b" l="l" r="r" t="t"/>
            <a:pathLst>
              <a:path extrusionOk="0" h="1772555" w="2139802">
                <a:moveTo>
                  <a:pt x="0" y="0"/>
                </a:moveTo>
                <a:lnTo>
                  <a:pt x="2139802" y="0"/>
                </a:lnTo>
                <a:lnTo>
                  <a:pt x="2139802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13"/>
          <p:cNvSpPr/>
          <p:nvPr/>
        </p:nvSpPr>
        <p:spPr>
          <a:xfrm>
            <a:off x="7902087" y="8687777"/>
            <a:ext cx="957025" cy="602814"/>
          </a:xfrm>
          <a:custGeom>
            <a:rect b="b" l="l" r="r" t="t"/>
            <a:pathLst>
              <a:path extrusionOk="0" h="602814" w="957025">
                <a:moveTo>
                  <a:pt x="0" y="0"/>
                </a:moveTo>
                <a:lnTo>
                  <a:pt x="957025" y="0"/>
                </a:lnTo>
                <a:lnTo>
                  <a:pt x="957025" y="602814"/>
                </a:lnTo>
                <a:lnTo>
                  <a:pt x="0" y="602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13"/>
          <p:cNvSpPr/>
          <p:nvPr/>
        </p:nvSpPr>
        <p:spPr>
          <a:xfrm>
            <a:off x="3988726" y="4457513"/>
            <a:ext cx="1031793" cy="649912"/>
          </a:xfrm>
          <a:custGeom>
            <a:rect b="b" l="l" r="r" t="t"/>
            <a:pathLst>
              <a:path extrusionOk="0" h="649912" w="1031793">
                <a:moveTo>
                  <a:pt x="0" y="0"/>
                </a:moveTo>
                <a:lnTo>
                  <a:pt x="1031793" y="0"/>
                </a:lnTo>
                <a:lnTo>
                  <a:pt x="1031793" y="649912"/>
                </a:lnTo>
                <a:lnTo>
                  <a:pt x="0" y="649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13"/>
          <p:cNvSpPr/>
          <p:nvPr/>
        </p:nvSpPr>
        <p:spPr>
          <a:xfrm>
            <a:off x="1031110" y="2623197"/>
            <a:ext cx="4508877" cy="4037944"/>
          </a:xfrm>
          <a:custGeom>
            <a:rect b="b" l="l" r="r" t="t"/>
            <a:pathLst>
              <a:path extrusionOk="0" h="4037944" w="4508877">
                <a:moveTo>
                  <a:pt x="0" y="0"/>
                </a:moveTo>
                <a:lnTo>
                  <a:pt x="4508877" y="0"/>
                </a:lnTo>
                <a:lnTo>
                  <a:pt x="4508877" y="4037945"/>
                </a:lnTo>
                <a:lnTo>
                  <a:pt x="0" y="403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3"/>
          <p:cNvSpPr/>
          <p:nvPr/>
        </p:nvSpPr>
        <p:spPr>
          <a:xfrm rot="5400000">
            <a:off x="4784537" y="72758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3"/>
          <p:cNvSpPr/>
          <p:nvPr/>
        </p:nvSpPr>
        <p:spPr>
          <a:xfrm flipH="1" rot="5400000">
            <a:off x="2903887" y="6493939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13"/>
          <p:cNvSpPr/>
          <p:nvPr/>
        </p:nvSpPr>
        <p:spPr>
          <a:xfrm>
            <a:off x="7463148" y="2905619"/>
            <a:ext cx="4508877" cy="4223560"/>
          </a:xfrm>
          <a:custGeom>
            <a:rect b="b" l="l" r="r" t="t"/>
            <a:pathLst>
              <a:path extrusionOk="0" h="4223560" w="4508877">
                <a:moveTo>
                  <a:pt x="0" y="0"/>
                </a:moveTo>
                <a:lnTo>
                  <a:pt x="4508877" y="0"/>
                </a:lnTo>
                <a:lnTo>
                  <a:pt x="4508877" y="4223560"/>
                </a:lnTo>
                <a:lnTo>
                  <a:pt x="0" y="422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13"/>
          <p:cNvSpPr/>
          <p:nvPr/>
        </p:nvSpPr>
        <p:spPr>
          <a:xfrm>
            <a:off x="8816483" y="3568586"/>
            <a:ext cx="1132522" cy="1132524"/>
          </a:xfrm>
          <a:custGeom>
            <a:rect b="b" l="l" r="r" t="t"/>
            <a:pathLst>
              <a:path extrusionOk="0" h="1132524" w="1132522">
                <a:moveTo>
                  <a:pt x="0" y="0"/>
                </a:moveTo>
                <a:lnTo>
                  <a:pt x="1132522" y="0"/>
                </a:lnTo>
                <a:lnTo>
                  <a:pt x="1132522" y="1132524"/>
                </a:lnTo>
                <a:lnTo>
                  <a:pt x="0" y="1132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13"/>
          <p:cNvSpPr/>
          <p:nvPr/>
        </p:nvSpPr>
        <p:spPr>
          <a:xfrm rot="10800000">
            <a:off x="6055124" y="4375544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13"/>
          <p:cNvSpPr txBox="1"/>
          <p:nvPr/>
        </p:nvSpPr>
        <p:spPr>
          <a:xfrm>
            <a:off x="8332820" y="2345225"/>
            <a:ext cx="27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/>
          </a:p>
        </p:txBody>
      </p:sp>
      <p:sp>
        <p:nvSpPr>
          <p:cNvPr id="469" name="Google Shape;469;p13"/>
          <p:cNvSpPr/>
          <p:nvPr/>
        </p:nvSpPr>
        <p:spPr>
          <a:xfrm>
            <a:off x="8915820" y="5769366"/>
            <a:ext cx="1011857" cy="1011858"/>
          </a:xfrm>
          <a:custGeom>
            <a:rect b="b" l="l" r="r" t="t"/>
            <a:pathLst>
              <a:path extrusionOk="0" h="1011858" w="1011857">
                <a:moveTo>
                  <a:pt x="0" y="0"/>
                </a:moveTo>
                <a:lnTo>
                  <a:pt x="1011857" y="0"/>
                </a:lnTo>
                <a:lnTo>
                  <a:pt x="1011857" y="1011858"/>
                </a:lnTo>
                <a:lnTo>
                  <a:pt x="0" y="1011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13"/>
          <p:cNvSpPr txBox="1"/>
          <p:nvPr/>
        </p:nvSpPr>
        <p:spPr>
          <a:xfrm>
            <a:off x="7960972" y="5101338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</a:t>
            </a:r>
            <a:r>
              <a:rPr b="1" lang="en-US" sz="2799"/>
              <a:t>ó</a:t>
            </a: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Web</a:t>
            </a:r>
            <a:endParaRPr/>
          </a:p>
        </p:txBody>
      </p:sp>
      <p:sp>
        <p:nvSpPr>
          <p:cNvPr id="471" name="Google Shape;471;p13"/>
          <p:cNvSpPr/>
          <p:nvPr/>
        </p:nvSpPr>
        <p:spPr>
          <a:xfrm>
            <a:off x="8152850" y="5648125"/>
            <a:ext cx="2545751" cy="1134435"/>
          </a:xfrm>
          <a:custGeom>
            <a:rect b="b" l="l" r="r" t="t"/>
            <a:pathLst>
              <a:path extrusionOk="0" h="1772555" w="2730028">
                <a:moveTo>
                  <a:pt x="0" y="0"/>
                </a:moveTo>
                <a:lnTo>
                  <a:pt x="2730027" y="0"/>
                </a:lnTo>
                <a:lnTo>
                  <a:pt x="2730027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2" name="Google Shape;472;p13"/>
          <p:cNvSpPr txBox="1"/>
          <p:nvPr/>
        </p:nvSpPr>
        <p:spPr>
          <a:xfrm>
            <a:off x="1626989" y="2003081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Servidor Backend</a:t>
            </a:r>
            <a:endParaRPr/>
          </a:p>
        </p:txBody>
      </p:sp>
      <p:sp>
        <p:nvSpPr>
          <p:cNvPr id="473" name="Google Shape;473;p13"/>
          <p:cNvSpPr/>
          <p:nvPr/>
        </p:nvSpPr>
        <p:spPr>
          <a:xfrm>
            <a:off x="14251174" y="5656006"/>
            <a:ext cx="1539000" cy="1539000"/>
          </a:xfrm>
          <a:custGeom>
            <a:rect b="b" l="l" r="r" t="t"/>
            <a:pathLst>
              <a:path extrusionOk="0" h="1539000" w="1539000">
                <a:moveTo>
                  <a:pt x="0" y="0"/>
                </a:moveTo>
                <a:lnTo>
                  <a:pt x="1539000" y="0"/>
                </a:lnTo>
                <a:lnTo>
                  <a:pt x="1539000" y="1539000"/>
                </a:lnTo>
                <a:lnTo>
                  <a:pt x="0" y="15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4" name="Google Shape;474;p13"/>
          <p:cNvSpPr/>
          <p:nvPr/>
        </p:nvSpPr>
        <p:spPr>
          <a:xfrm>
            <a:off x="13562971" y="4936183"/>
            <a:ext cx="2915407" cy="2403040"/>
          </a:xfrm>
          <a:custGeom>
            <a:rect b="b" l="l" r="r" t="t"/>
            <a:pathLst>
              <a:path extrusionOk="0" h="2403040" w="2915407">
                <a:moveTo>
                  <a:pt x="0" y="0"/>
                </a:moveTo>
                <a:lnTo>
                  <a:pt x="2915407" y="0"/>
                </a:lnTo>
                <a:lnTo>
                  <a:pt x="2915407" y="2403040"/>
                </a:lnTo>
                <a:lnTo>
                  <a:pt x="0" y="2403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13"/>
          <p:cNvSpPr txBox="1"/>
          <p:nvPr/>
        </p:nvSpPr>
        <p:spPr>
          <a:xfrm>
            <a:off x="14332474" y="5000625"/>
            <a:ext cx="13764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476" name="Google Shape;476;p13"/>
          <p:cNvSpPr/>
          <p:nvPr/>
        </p:nvSpPr>
        <p:spPr>
          <a:xfrm>
            <a:off x="14217570" y="3058681"/>
            <a:ext cx="1376401" cy="1376401"/>
          </a:xfrm>
          <a:custGeom>
            <a:rect b="b" l="l" r="r" t="t"/>
            <a:pathLst>
              <a:path extrusionOk="0" h="1376401" w="1376401">
                <a:moveTo>
                  <a:pt x="0" y="0"/>
                </a:moveTo>
                <a:lnTo>
                  <a:pt x="1376401" y="0"/>
                </a:lnTo>
                <a:lnTo>
                  <a:pt x="1376401" y="1376401"/>
                </a:lnTo>
                <a:lnTo>
                  <a:pt x="0" y="1376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13"/>
          <p:cNvSpPr/>
          <p:nvPr/>
        </p:nvSpPr>
        <p:spPr>
          <a:xfrm>
            <a:off x="13648425" y="2379449"/>
            <a:ext cx="2574767" cy="2224517"/>
          </a:xfrm>
          <a:custGeom>
            <a:rect b="b" l="l" r="r" t="t"/>
            <a:pathLst>
              <a:path extrusionOk="0" h="2224517" w="2574767">
                <a:moveTo>
                  <a:pt x="0" y="0"/>
                </a:moveTo>
                <a:lnTo>
                  <a:pt x="2574767" y="0"/>
                </a:lnTo>
                <a:lnTo>
                  <a:pt x="2574767" y="2224517"/>
                </a:lnTo>
                <a:lnTo>
                  <a:pt x="0" y="2224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13"/>
          <p:cNvSpPr txBox="1"/>
          <p:nvPr/>
        </p:nvSpPr>
        <p:spPr>
          <a:xfrm>
            <a:off x="13562971" y="2400756"/>
            <a:ext cx="26856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Auth</a:t>
            </a:r>
            <a:endParaRPr/>
          </a:p>
        </p:txBody>
      </p:sp>
      <p:sp>
        <p:nvSpPr>
          <p:cNvPr id="479" name="Google Shape;479;p13"/>
          <p:cNvSpPr/>
          <p:nvPr/>
        </p:nvSpPr>
        <p:spPr>
          <a:xfrm rot="10800000">
            <a:off x="12099112" y="526540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13"/>
          <p:cNvSpPr/>
          <p:nvPr/>
        </p:nvSpPr>
        <p:spPr>
          <a:xfrm flipH="1" rot="10800000">
            <a:off x="12099112" y="62003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13"/>
          <p:cNvSpPr/>
          <p:nvPr/>
        </p:nvSpPr>
        <p:spPr>
          <a:xfrm rot="-6046462">
            <a:off x="5538925" y="65343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13"/>
          <p:cNvSpPr/>
          <p:nvPr/>
        </p:nvSpPr>
        <p:spPr>
          <a:xfrm rot="4164567">
            <a:off x="5852887" y="61078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d51daa986c_3_7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8" name="Google Shape;488;g2d51daa986c_3_75"/>
          <p:cNvSpPr/>
          <p:nvPr/>
        </p:nvSpPr>
        <p:spPr>
          <a:xfrm>
            <a:off x="1265340" y="3399882"/>
            <a:ext cx="2802044" cy="1031152"/>
          </a:xfrm>
          <a:custGeom>
            <a:rect b="b" l="l" r="r" t="t"/>
            <a:pathLst>
              <a:path extrusionOk="0" h="1031152" w="2802044">
                <a:moveTo>
                  <a:pt x="0" y="0"/>
                </a:moveTo>
                <a:lnTo>
                  <a:pt x="2802044" y="0"/>
                </a:lnTo>
                <a:lnTo>
                  <a:pt x="2802044" y="1031152"/>
                </a:lnTo>
                <a:lnTo>
                  <a:pt x="0" y="1031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g2d51daa986c_3_75"/>
          <p:cNvSpPr/>
          <p:nvPr/>
        </p:nvSpPr>
        <p:spPr>
          <a:xfrm>
            <a:off x="5177113" y="3286863"/>
            <a:ext cx="2237624" cy="1258663"/>
          </a:xfrm>
          <a:custGeom>
            <a:rect b="b" l="l" r="r" t="t"/>
            <a:pathLst>
              <a:path extrusionOk="0" h="1258663" w="2237624">
                <a:moveTo>
                  <a:pt x="0" y="0"/>
                </a:moveTo>
                <a:lnTo>
                  <a:pt x="2237624" y="0"/>
                </a:lnTo>
                <a:lnTo>
                  <a:pt x="2237624" y="1258664"/>
                </a:lnTo>
                <a:lnTo>
                  <a:pt x="0" y="1258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g2d51daa986c_3_75"/>
          <p:cNvSpPr/>
          <p:nvPr/>
        </p:nvSpPr>
        <p:spPr>
          <a:xfrm>
            <a:off x="8329680" y="3397382"/>
            <a:ext cx="3846148" cy="1033652"/>
          </a:xfrm>
          <a:custGeom>
            <a:rect b="b" l="l" r="r" t="t"/>
            <a:pathLst>
              <a:path extrusionOk="0" h="1033652" w="3846148">
                <a:moveTo>
                  <a:pt x="0" y="0"/>
                </a:moveTo>
                <a:lnTo>
                  <a:pt x="3846149" y="0"/>
                </a:lnTo>
                <a:lnTo>
                  <a:pt x="3846149" y="1033652"/>
                </a:lnTo>
                <a:lnTo>
                  <a:pt x="0" y="103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g2d51daa986c_3_75"/>
          <p:cNvSpPr/>
          <p:nvPr/>
        </p:nvSpPr>
        <p:spPr>
          <a:xfrm>
            <a:off x="1308647" y="4635549"/>
            <a:ext cx="2715429" cy="1527975"/>
          </a:xfrm>
          <a:custGeom>
            <a:rect b="b" l="l" r="r" t="t"/>
            <a:pathLst>
              <a:path extrusionOk="0" h="1527975" w="2715429">
                <a:moveTo>
                  <a:pt x="0" y="0"/>
                </a:moveTo>
                <a:lnTo>
                  <a:pt x="2715429" y="0"/>
                </a:lnTo>
                <a:lnTo>
                  <a:pt x="2715429" y="1527975"/>
                </a:lnTo>
                <a:lnTo>
                  <a:pt x="0" y="1527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g2d51daa986c_3_75"/>
          <p:cNvSpPr/>
          <p:nvPr/>
        </p:nvSpPr>
        <p:spPr>
          <a:xfrm>
            <a:off x="12964589" y="3008072"/>
            <a:ext cx="3803940" cy="1901970"/>
          </a:xfrm>
          <a:custGeom>
            <a:rect b="b" l="l" r="r" t="t"/>
            <a:pathLst>
              <a:path extrusionOk="0" h="1901970" w="3803940">
                <a:moveTo>
                  <a:pt x="0" y="0"/>
                </a:moveTo>
                <a:lnTo>
                  <a:pt x="3803940" y="0"/>
                </a:lnTo>
                <a:lnTo>
                  <a:pt x="3803940" y="1901970"/>
                </a:lnTo>
                <a:lnTo>
                  <a:pt x="0" y="190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g2d51daa986c_3_75"/>
          <p:cNvSpPr/>
          <p:nvPr/>
        </p:nvSpPr>
        <p:spPr>
          <a:xfrm>
            <a:off x="14393458" y="4910042"/>
            <a:ext cx="1436973" cy="1436973"/>
          </a:xfrm>
          <a:custGeom>
            <a:rect b="b" l="l" r="r" t="t"/>
            <a:pathLst>
              <a:path extrusionOk="0" h="1436973" w="1436973">
                <a:moveTo>
                  <a:pt x="0" y="0"/>
                </a:moveTo>
                <a:lnTo>
                  <a:pt x="1436973" y="0"/>
                </a:lnTo>
                <a:lnTo>
                  <a:pt x="1436973" y="1436973"/>
                </a:lnTo>
                <a:lnTo>
                  <a:pt x="0" y="1436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g2d51daa986c_3_75"/>
          <p:cNvSpPr/>
          <p:nvPr/>
        </p:nvSpPr>
        <p:spPr>
          <a:xfrm>
            <a:off x="5438574" y="4545527"/>
            <a:ext cx="1708019" cy="1708019"/>
          </a:xfrm>
          <a:custGeom>
            <a:rect b="b" l="l" r="r" t="t"/>
            <a:pathLst>
              <a:path extrusionOk="0" h="1708019" w="1708019">
                <a:moveTo>
                  <a:pt x="0" y="0"/>
                </a:moveTo>
                <a:lnTo>
                  <a:pt x="1708020" y="0"/>
                </a:lnTo>
                <a:lnTo>
                  <a:pt x="1708020" y="1708019"/>
                </a:lnTo>
                <a:lnTo>
                  <a:pt x="0" y="1708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g2d51daa986c_3_75"/>
          <p:cNvSpPr/>
          <p:nvPr/>
        </p:nvSpPr>
        <p:spPr>
          <a:xfrm>
            <a:off x="9036769" y="4586199"/>
            <a:ext cx="3139060" cy="1760817"/>
          </a:xfrm>
          <a:custGeom>
            <a:rect b="b" l="l" r="r" t="t"/>
            <a:pathLst>
              <a:path extrusionOk="0" h="1760817" w="3139060">
                <a:moveTo>
                  <a:pt x="0" y="0"/>
                </a:moveTo>
                <a:lnTo>
                  <a:pt x="3139060" y="0"/>
                </a:lnTo>
                <a:lnTo>
                  <a:pt x="3139060" y="1760816"/>
                </a:lnTo>
                <a:lnTo>
                  <a:pt x="0" y="1760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g2d51daa986c_3_75"/>
          <p:cNvSpPr/>
          <p:nvPr/>
        </p:nvSpPr>
        <p:spPr>
          <a:xfrm>
            <a:off x="734190" y="7514613"/>
            <a:ext cx="4679772" cy="1229800"/>
          </a:xfrm>
          <a:custGeom>
            <a:rect b="b" l="l" r="r" t="t"/>
            <a:pathLst>
              <a:path extrusionOk="0" h="1229800" w="4679772">
                <a:moveTo>
                  <a:pt x="0" y="0"/>
                </a:moveTo>
                <a:lnTo>
                  <a:pt x="4679771" y="0"/>
                </a:lnTo>
                <a:lnTo>
                  <a:pt x="4679771" y="1229800"/>
                </a:lnTo>
                <a:lnTo>
                  <a:pt x="0" y="122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g2d51daa986c_3_75"/>
          <p:cNvSpPr/>
          <p:nvPr/>
        </p:nvSpPr>
        <p:spPr>
          <a:xfrm>
            <a:off x="5807432" y="7235052"/>
            <a:ext cx="3138473" cy="1788929"/>
          </a:xfrm>
          <a:custGeom>
            <a:rect b="b" l="l" r="r" t="t"/>
            <a:pathLst>
              <a:path extrusionOk="0" h="1788929" w="3138473">
                <a:moveTo>
                  <a:pt x="0" y="0"/>
                </a:moveTo>
                <a:lnTo>
                  <a:pt x="3138473" y="0"/>
                </a:lnTo>
                <a:lnTo>
                  <a:pt x="3138473" y="1788930"/>
                </a:lnTo>
                <a:lnTo>
                  <a:pt x="0" y="1788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g2d51daa986c_3_75"/>
          <p:cNvSpPr/>
          <p:nvPr/>
        </p:nvSpPr>
        <p:spPr>
          <a:xfrm>
            <a:off x="9419327" y="7514618"/>
            <a:ext cx="4294711" cy="1476307"/>
          </a:xfrm>
          <a:custGeom>
            <a:rect b="b" l="l" r="r" t="t"/>
            <a:pathLst>
              <a:path extrusionOk="0" h="1476307" w="4294711">
                <a:moveTo>
                  <a:pt x="0" y="0"/>
                </a:moveTo>
                <a:lnTo>
                  <a:pt x="4294711" y="0"/>
                </a:lnTo>
                <a:lnTo>
                  <a:pt x="4294711" y="1476307"/>
                </a:lnTo>
                <a:lnTo>
                  <a:pt x="0" y="1476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g2d51daa986c_3_75"/>
          <p:cNvSpPr txBox="1"/>
          <p:nvPr/>
        </p:nvSpPr>
        <p:spPr>
          <a:xfrm>
            <a:off x="6585175" y="1653225"/>
            <a:ext cx="4430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Tecnologías</a:t>
            </a:r>
            <a:endParaRPr/>
          </a:p>
        </p:txBody>
      </p:sp>
      <p:sp>
        <p:nvSpPr>
          <p:cNvPr id="500" name="Google Shape;500;g2d51daa986c_3_75"/>
          <p:cNvSpPr txBox="1"/>
          <p:nvPr/>
        </p:nvSpPr>
        <p:spPr>
          <a:xfrm>
            <a:off x="1447863" y="3258288"/>
            <a:ext cx="3598079" cy="25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1" name="Google Shape;501;g2d51daa986c_3_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98225" y="7088961"/>
            <a:ext cx="3376278" cy="1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7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7" name="Google Shape;507;p17"/>
          <p:cNvSpPr/>
          <p:nvPr/>
        </p:nvSpPr>
        <p:spPr>
          <a:xfrm>
            <a:off x="2015475" y="872706"/>
            <a:ext cx="14719170" cy="10307643"/>
          </a:xfrm>
          <a:custGeom>
            <a:rect b="b" l="l" r="r" t="t"/>
            <a:pathLst>
              <a:path extrusionOk="0" h="10307643" w="14719170">
                <a:moveTo>
                  <a:pt x="0" y="0"/>
                </a:moveTo>
                <a:lnTo>
                  <a:pt x="14719169" y="0"/>
                </a:lnTo>
                <a:lnTo>
                  <a:pt x="14719169" y="10307643"/>
                </a:lnTo>
                <a:lnTo>
                  <a:pt x="0" y="10307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00" l="0" r="0" t="-2800"/>
            </a:stretch>
          </a:blipFill>
          <a:ln>
            <a:noFill/>
          </a:ln>
        </p:spPr>
      </p:sp>
      <p:sp>
        <p:nvSpPr>
          <p:cNvPr id="508" name="Google Shape;508;p17"/>
          <p:cNvSpPr txBox="1"/>
          <p:nvPr/>
        </p:nvSpPr>
        <p:spPr>
          <a:xfrm>
            <a:off x="5948574" y="602195"/>
            <a:ext cx="5528917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datos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"/>
          <p:cNvSpPr/>
          <p:nvPr/>
        </p:nvSpPr>
        <p:spPr>
          <a:xfrm>
            <a:off x="7270155" y="2178881"/>
            <a:ext cx="3368304" cy="5348722"/>
          </a:xfrm>
          <a:custGeom>
            <a:rect b="b" l="l" r="r" t="t"/>
            <a:pathLst>
              <a:path extrusionOk="0" h="5348722" w="3368304">
                <a:moveTo>
                  <a:pt x="0" y="0"/>
                </a:moveTo>
                <a:lnTo>
                  <a:pt x="3368304" y="0"/>
                </a:lnTo>
                <a:lnTo>
                  <a:pt x="3368304" y="5348722"/>
                </a:lnTo>
                <a:lnTo>
                  <a:pt x="0" y="5348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4" name="Google Shape;514;p8"/>
          <p:cNvSpPr/>
          <p:nvPr/>
        </p:nvSpPr>
        <p:spPr>
          <a:xfrm>
            <a:off x="1213551" y="2170318"/>
            <a:ext cx="3307589" cy="5252310"/>
          </a:xfrm>
          <a:custGeom>
            <a:rect b="b" l="l" r="r" t="t"/>
            <a:pathLst>
              <a:path extrusionOk="0" h="5252310" w="3307589">
                <a:moveTo>
                  <a:pt x="0" y="0"/>
                </a:moveTo>
                <a:lnTo>
                  <a:pt x="3307589" y="0"/>
                </a:lnTo>
                <a:lnTo>
                  <a:pt x="3307589" y="5252310"/>
                </a:lnTo>
                <a:lnTo>
                  <a:pt x="0" y="525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8"/>
          <p:cNvSpPr/>
          <p:nvPr/>
        </p:nvSpPr>
        <p:spPr>
          <a:xfrm>
            <a:off x="13293932" y="2294020"/>
            <a:ext cx="3223289" cy="5118444"/>
          </a:xfrm>
          <a:custGeom>
            <a:rect b="b" l="l" r="r" t="t"/>
            <a:pathLst>
              <a:path extrusionOk="0" h="5118444" w="3223289">
                <a:moveTo>
                  <a:pt x="0" y="0"/>
                </a:moveTo>
                <a:lnTo>
                  <a:pt x="3223289" y="0"/>
                </a:lnTo>
                <a:lnTo>
                  <a:pt x="3223289" y="5118444"/>
                </a:lnTo>
                <a:lnTo>
                  <a:pt x="0" y="5118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p8"/>
          <p:cNvSpPr/>
          <p:nvPr/>
        </p:nvSpPr>
        <p:spPr>
          <a:xfrm>
            <a:off x="4461924" y="2170318"/>
            <a:ext cx="2853729" cy="2704632"/>
          </a:xfrm>
          <a:custGeom>
            <a:rect b="b" l="l" r="r" t="t"/>
            <a:pathLst>
              <a:path extrusionOk="0" h="2704632" w="2853729">
                <a:moveTo>
                  <a:pt x="0" y="0"/>
                </a:moveTo>
                <a:lnTo>
                  <a:pt x="2853730" y="0"/>
                </a:lnTo>
                <a:lnTo>
                  <a:pt x="2853730" y="2704632"/>
                </a:lnTo>
                <a:lnTo>
                  <a:pt x="0" y="2704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8"/>
          <p:cNvSpPr/>
          <p:nvPr/>
        </p:nvSpPr>
        <p:spPr>
          <a:xfrm>
            <a:off x="4461924" y="4796473"/>
            <a:ext cx="2779961" cy="2634718"/>
          </a:xfrm>
          <a:custGeom>
            <a:rect b="b" l="l" r="r" t="t"/>
            <a:pathLst>
              <a:path extrusionOk="0" h="2634718" w="2779961">
                <a:moveTo>
                  <a:pt x="0" y="0"/>
                </a:moveTo>
                <a:lnTo>
                  <a:pt x="2779962" y="0"/>
                </a:lnTo>
                <a:lnTo>
                  <a:pt x="2779962" y="2634718"/>
                </a:lnTo>
                <a:lnTo>
                  <a:pt x="0" y="2634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8"/>
          <p:cNvSpPr/>
          <p:nvPr/>
        </p:nvSpPr>
        <p:spPr>
          <a:xfrm>
            <a:off x="10548139" y="2244476"/>
            <a:ext cx="2838222" cy="2689935"/>
          </a:xfrm>
          <a:custGeom>
            <a:rect b="b" l="l" r="r" t="t"/>
            <a:pathLst>
              <a:path extrusionOk="0" h="2689935" w="2838222">
                <a:moveTo>
                  <a:pt x="0" y="0"/>
                </a:moveTo>
                <a:lnTo>
                  <a:pt x="2838222" y="0"/>
                </a:lnTo>
                <a:lnTo>
                  <a:pt x="2838222" y="2689934"/>
                </a:lnTo>
                <a:lnTo>
                  <a:pt x="0" y="2689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8"/>
          <p:cNvSpPr/>
          <p:nvPr/>
        </p:nvSpPr>
        <p:spPr>
          <a:xfrm>
            <a:off x="10521055" y="4796473"/>
            <a:ext cx="2881688" cy="2731130"/>
          </a:xfrm>
          <a:custGeom>
            <a:rect b="b" l="l" r="r" t="t"/>
            <a:pathLst>
              <a:path extrusionOk="0" h="2731130" w="2881688">
                <a:moveTo>
                  <a:pt x="0" y="0"/>
                </a:moveTo>
                <a:lnTo>
                  <a:pt x="2881689" y="0"/>
                </a:lnTo>
                <a:lnTo>
                  <a:pt x="2881689" y="2731130"/>
                </a:lnTo>
                <a:lnTo>
                  <a:pt x="0" y="2731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8"/>
          <p:cNvSpPr/>
          <p:nvPr/>
        </p:nvSpPr>
        <p:spPr>
          <a:xfrm>
            <a:off x="1246031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8"/>
          <p:cNvSpPr/>
          <p:nvPr/>
        </p:nvSpPr>
        <p:spPr>
          <a:xfrm>
            <a:off x="8914553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8"/>
          <p:cNvSpPr/>
          <p:nvPr/>
        </p:nvSpPr>
        <p:spPr>
          <a:xfrm>
            <a:off x="9537796" y="8121283"/>
            <a:ext cx="1175861" cy="946023"/>
          </a:xfrm>
          <a:custGeom>
            <a:rect b="b" l="l" r="r" t="t"/>
            <a:pathLst>
              <a:path extrusionOk="0" h="1261364" w="1567815">
                <a:moveTo>
                  <a:pt x="0" y="0"/>
                </a:moveTo>
                <a:lnTo>
                  <a:pt x="1567815" y="0"/>
                </a:lnTo>
                <a:lnTo>
                  <a:pt x="1567815" y="1261364"/>
                </a:lnTo>
                <a:lnTo>
                  <a:pt x="0" y="1261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2" t="0"/>
            </a:stretch>
          </a:blipFill>
          <a:ln>
            <a:noFill/>
          </a:ln>
        </p:spPr>
      </p:sp>
      <p:sp>
        <p:nvSpPr>
          <p:cNvPr id="523" name="Google Shape;523;p8"/>
          <p:cNvSpPr/>
          <p:nvPr/>
        </p:nvSpPr>
        <p:spPr>
          <a:xfrm>
            <a:off x="2388201" y="8096202"/>
            <a:ext cx="1132046" cy="996220"/>
          </a:xfrm>
          <a:custGeom>
            <a:rect b="b" l="l" r="r" t="t"/>
            <a:pathLst>
              <a:path extrusionOk="0" h="1328293" w="1509395">
                <a:moveTo>
                  <a:pt x="0" y="0"/>
                </a:moveTo>
                <a:lnTo>
                  <a:pt x="1509395" y="0"/>
                </a:lnTo>
                <a:lnTo>
                  <a:pt x="1509395" y="1328293"/>
                </a:lnTo>
                <a:lnTo>
                  <a:pt x="0" y="132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1" l="-38" r="-36" t="0"/>
            </a:stretch>
          </a:blipFill>
          <a:ln>
            <a:noFill/>
          </a:ln>
        </p:spPr>
      </p:sp>
      <p:sp>
        <p:nvSpPr>
          <p:cNvPr id="524" name="Google Shape;524;p8"/>
          <p:cNvSpPr/>
          <p:nvPr/>
        </p:nvSpPr>
        <p:spPr>
          <a:xfrm>
            <a:off x="2294212" y="2790972"/>
            <a:ext cx="967168" cy="740283"/>
          </a:xfrm>
          <a:custGeom>
            <a:rect b="b" l="l" r="r" t="t"/>
            <a:pathLst>
              <a:path extrusionOk="0" h="987044" w="1289558">
                <a:moveTo>
                  <a:pt x="0" y="0"/>
                </a:moveTo>
                <a:lnTo>
                  <a:pt x="1289558" y="0"/>
                </a:lnTo>
                <a:lnTo>
                  <a:pt x="1289558" y="987044"/>
                </a:lnTo>
                <a:lnTo>
                  <a:pt x="0" y="987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1" l="0" r="3" t="-39"/>
            </a:stretch>
          </a:blipFill>
          <a:ln>
            <a:noFill/>
          </a:ln>
        </p:spPr>
      </p:sp>
      <p:sp>
        <p:nvSpPr>
          <p:cNvPr id="525" name="Google Shape;525;p8"/>
          <p:cNvSpPr txBox="1"/>
          <p:nvPr/>
        </p:nvSpPr>
        <p:spPr>
          <a:xfrm>
            <a:off x="1513652" y="3693728"/>
            <a:ext cx="252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SOCIOS CLAVES</a:t>
            </a:r>
            <a:endParaRPr b="1"/>
          </a:p>
        </p:txBody>
      </p:sp>
      <p:sp>
        <p:nvSpPr>
          <p:cNvPr id="526" name="Google Shape;526;p8"/>
          <p:cNvSpPr/>
          <p:nvPr/>
        </p:nvSpPr>
        <p:spPr>
          <a:xfrm>
            <a:off x="14197997" y="2480223"/>
            <a:ext cx="1199388" cy="647700"/>
          </a:xfrm>
          <a:custGeom>
            <a:rect b="b" l="l" r="r" t="t"/>
            <a:pathLst>
              <a:path extrusionOk="0" h="863600" w="1599184">
                <a:moveTo>
                  <a:pt x="0" y="0"/>
                </a:moveTo>
                <a:lnTo>
                  <a:pt x="1599184" y="0"/>
                </a:lnTo>
                <a:lnTo>
                  <a:pt x="1599184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3" l="0" r="0" t="0"/>
            </a:stretch>
          </a:blipFill>
          <a:ln>
            <a:noFill/>
          </a:ln>
        </p:spPr>
      </p:sp>
      <p:sp>
        <p:nvSpPr>
          <p:cNvPr id="527" name="Google Shape;527;p8"/>
          <p:cNvSpPr txBox="1"/>
          <p:nvPr/>
        </p:nvSpPr>
        <p:spPr>
          <a:xfrm>
            <a:off x="13551479" y="3438865"/>
            <a:ext cx="2528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SEGMENTOS</a:t>
            </a:r>
            <a:endParaRPr b="1"/>
          </a:p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CLIENTES</a:t>
            </a:r>
            <a:endParaRPr b="1"/>
          </a:p>
        </p:txBody>
      </p:sp>
      <p:sp>
        <p:nvSpPr>
          <p:cNvPr id="528" name="Google Shape;528;p8"/>
          <p:cNvSpPr/>
          <p:nvPr/>
        </p:nvSpPr>
        <p:spPr>
          <a:xfrm>
            <a:off x="8217727" y="2480223"/>
            <a:ext cx="1263681" cy="1263681"/>
          </a:xfrm>
          <a:custGeom>
            <a:rect b="b" l="l" r="r" t="t"/>
            <a:pathLst>
              <a:path extrusionOk="0" h="1684909" w="1684909">
                <a:moveTo>
                  <a:pt x="0" y="0"/>
                </a:moveTo>
                <a:lnTo>
                  <a:pt x="1684909" y="0"/>
                </a:lnTo>
                <a:lnTo>
                  <a:pt x="1684909" y="1684909"/>
                </a:lnTo>
                <a:lnTo>
                  <a:pt x="0" y="1684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p8"/>
          <p:cNvSpPr txBox="1"/>
          <p:nvPr/>
        </p:nvSpPr>
        <p:spPr>
          <a:xfrm>
            <a:off x="3472401" y="889431"/>
            <a:ext cx="1134319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Negocio  </a:t>
            </a:r>
            <a:endParaRPr/>
          </a:p>
        </p:txBody>
      </p:sp>
      <p:sp>
        <p:nvSpPr>
          <p:cNvPr id="530" name="Google Shape;530;p8"/>
          <p:cNvSpPr txBox="1"/>
          <p:nvPr/>
        </p:nvSpPr>
        <p:spPr>
          <a:xfrm>
            <a:off x="7819340" y="3930633"/>
            <a:ext cx="2124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PROPUESTA DE VALOR</a:t>
            </a:r>
            <a:endParaRPr b="1"/>
          </a:p>
        </p:txBody>
      </p:sp>
      <p:sp>
        <p:nvSpPr>
          <p:cNvPr id="531" name="Google Shape;531;p8"/>
          <p:cNvSpPr txBox="1"/>
          <p:nvPr/>
        </p:nvSpPr>
        <p:spPr>
          <a:xfrm>
            <a:off x="7496039" y="4852861"/>
            <a:ext cx="2707040" cy="1890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18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Ofrecer una herramienta educativa innovadora que utiliza simulaciones de realidad aumentada (AR) para mejorar la enseñanza en el área de salud (triage).</a:t>
            </a:r>
            <a:endParaRPr/>
          </a:p>
        </p:txBody>
      </p:sp>
      <p:sp>
        <p:nvSpPr>
          <p:cNvPr id="532" name="Google Shape;532;p8"/>
          <p:cNvSpPr txBox="1"/>
          <p:nvPr/>
        </p:nvSpPr>
        <p:spPr>
          <a:xfrm>
            <a:off x="1407384" y="4376003"/>
            <a:ext cx="2712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 educativas, proveedores de tecnología AR (lentes), expertos en salud (urgencias y triage), universidades o centros de formación técnica.</a:t>
            </a:r>
            <a:endParaRPr/>
          </a:p>
        </p:txBody>
      </p:sp>
      <p:sp>
        <p:nvSpPr>
          <p:cNvPr id="533" name="Google Shape;533;p8"/>
          <p:cNvSpPr txBox="1"/>
          <p:nvPr/>
        </p:nvSpPr>
        <p:spPr>
          <a:xfrm>
            <a:off x="10971834" y="5050802"/>
            <a:ext cx="1755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CANALES</a:t>
            </a:r>
            <a:endParaRPr b="1"/>
          </a:p>
        </p:txBody>
      </p:sp>
      <p:sp>
        <p:nvSpPr>
          <p:cNvPr id="534" name="Google Shape;534;p8"/>
          <p:cNvSpPr txBox="1"/>
          <p:nvPr/>
        </p:nvSpPr>
        <p:spPr>
          <a:xfrm>
            <a:off x="10713613" y="5510308"/>
            <a:ext cx="2348051" cy="159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web y aplicación de realidad aumentada, compatible con lentes AR como Oculus Quest 2.</a:t>
            </a:r>
            <a:endParaRPr/>
          </a:p>
        </p:txBody>
      </p:sp>
      <p:sp>
        <p:nvSpPr>
          <p:cNvPr id="535" name="Google Shape;535;p8"/>
          <p:cNvSpPr txBox="1"/>
          <p:nvPr/>
        </p:nvSpPr>
        <p:spPr>
          <a:xfrm>
            <a:off x="4683002" y="4912175"/>
            <a:ext cx="2249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RECURSOS CLAVES</a:t>
            </a:r>
            <a:endParaRPr b="1"/>
          </a:p>
        </p:txBody>
      </p:sp>
      <p:sp>
        <p:nvSpPr>
          <p:cNvPr id="536" name="Google Shape;536;p8"/>
          <p:cNvSpPr txBox="1"/>
          <p:nvPr/>
        </p:nvSpPr>
        <p:spPr>
          <a:xfrm>
            <a:off x="4716199" y="5479467"/>
            <a:ext cx="21834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AR, contenido de salud, simulación en Unity, infraestructura y desarrollo.</a:t>
            </a:r>
            <a:endParaRPr/>
          </a:p>
        </p:txBody>
      </p:sp>
      <p:sp>
        <p:nvSpPr>
          <p:cNvPr id="537" name="Google Shape;537;p8"/>
          <p:cNvSpPr txBox="1"/>
          <p:nvPr/>
        </p:nvSpPr>
        <p:spPr>
          <a:xfrm>
            <a:off x="10521055" y="2456681"/>
            <a:ext cx="255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ACTIVIDADES CLAVES</a:t>
            </a:r>
            <a:endParaRPr b="1"/>
          </a:p>
        </p:txBody>
      </p:sp>
      <p:sp>
        <p:nvSpPr>
          <p:cNvPr id="538" name="Google Shape;538;p8"/>
          <p:cNvSpPr txBox="1"/>
          <p:nvPr/>
        </p:nvSpPr>
        <p:spPr>
          <a:xfrm>
            <a:off x="10630876" y="3338156"/>
            <a:ext cx="2513525" cy="116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3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Desarrollo de plataforma AR, integración, capacitación, pruebas y mantenimiento.</a:t>
            </a:r>
            <a:endParaRPr/>
          </a:p>
        </p:txBody>
      </p:sp>
      <p:sp>
        <p:nvSpPr>
          <p:cNvPr id="539" name="Google Shape;539;p8"/>
          <p:cNvSpPr txBox="1"/>
          <p:nvPr/>
        </p:nvSpPr>
        <p:spPr>
          <a:xfrm>
            <a:off x="4690219" y="2411015"/>
            <a:ext cx="2249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RELACIONES CON LOS CLIENTES</a:t>
            </a:r>
            <a:endParaRPr b="1"/>
          </a:p>
        </p:txBody>
      </p:sp>
      <p:sp>
        <p:nvSpPr>
          <p:cNvPr id="540" name="Google Shape;540;p8"/>
          <p:cNvSpPr txBox="1"/>
          <p:nvPr/>
        </p:nvSpPr>
        <p:spPr>
          <a:xfrm>
            <a:off x="4787600" y="3075798"/>
            <a:ext cx="2128610" cy="1548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4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Soporte y monitoreo en tiempo real del progreso estudiantil.</a:t>
            </a:r>
            <a:endParaRPr/>
          </a:p>
          <a:p>
            <a:pPr indent="0" lvl="0" marL="0" marR="0" rtl="0" algn="just">
              <a:lnSpc>
                <a:spcPct val="144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8"/>
          <p:cNvSpPr txBox="1"/>
          <p:nvPr/>
        </p:nvSpPr>
        <p:spPr>
          <a:xfrm>
            <a:off x="13493147" y="4423062"/>
            <a:ext cx="2663857" cy="244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Segmentos de Clientes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Instituciones educativas enfocadas en la formación de técnicos en enfermería y otras áreas de la salud que requieren simulaciones prácticas de emergencias.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11473284" y="7528484"/>
            <a:ext cx="3858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FUENTES DE INGRESOS</a:t>
            </a:r>
            <a:endParaRPr b="1"/>
          </a:p>
        </p:txBody>
      </p:sp>
      <p:sp>
        <p:nvSpPr>
          <p:cNvPr id="543" name="Google Shape;543;p8"/>
          <p:cNvSpPr txBox="1"/>
          <p:nvPr/>
        </p:nvSpPr>
        <p:spPr>
          <a:xfrm>
            <a:off x="11279736" y="7990995"/>
            <a:ext cx="4799983" cy="137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Venta de licencias a instituciones educativas, suscripciones a la plataforma, servicios de soporte y actualización continua del software.</a:t>
            </a:r>
            <a:endParaRPr/>
          </a:p>
        </p:txBody>
      </p:sp>
      <p:sp>
        <p:nvSpPr>
          <p:cNvPr id="544" name="Google Shape;544;p8"/>
          <p:cNvSpPr txBox="1"/>
          <p:nvPr/>
        </p:nvSpPr>
        <p:spPr>
          <a:xfrm>
            <a:off x="3732707" y="7632378"/>
            <a:ext cx="4238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DE COSTOS</a:t>
            </a:r>
            <a:endParaRPr b="1"/>
          </a:p>
        </p:txBody>
      </p:sp>
      <p:sp>
        <p:nvSpPr>
          <p:cNvPr id="545" name="Google Shape;545;p8"/>
          <p:cNvSpPr txBox="1"/>
          <p:nvPr/>
        </p:nvSpPr>
        <p:spPr>
          <a:xfrm>
            <a:off x="3622473" y="8064133"/>
            <a:ext cx="4706840" cy="1297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Desarrollo de la plataforma (Unity, Blender), adquisición de hardware AR (lentes), servidores y bases de datos, capacitación de usuarios, soporte técnico.</a:t>
            </a:r>
            <a:endParaRPr/>
          </a:p>
        </p:txBody>
      </p:sp>
      <p:sp>
        <p:nvSpPr>
          <p:cNvPr id="546" name="Google Shape;546;p8"/>
          <p:cNvSpPr/>
          <p:nvPr/>
        </p:nvSpPr>
        <p:spPr>
          <a:xfrm>
            <a:off x="191922" y="-1442358"/>
            <a:ext cx="3727112" cy="3727112"/>
          </a:xfrm>
          <a:custGeom>
            <a:rect b="b" l="l" r="r" t="t"/>
            <a:pathLst>
              <a:path extrusionOk="0" h="3727112" w="3727112">
                <a:moveTo>
                  <a:pt x="0" y="0"/>
                </a:moveTo>
                <a:lnTo>
                  <a:pt x="3727112" y="0"/>
                </a:lnTo>
                <a:lnTo>
                  <a:pt x="3727112" y="3727112"/>
                </a:lnTo>
                <a:lnTo>
                  <a:pt x="0" y="3727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18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552" name="Google Shape;552;p18"/>
          <p:cNvSpPr/>
          <p:nvPr/>
        </p:nvSpPr>
        <p:spPr>
          <a:xfrm>
            <a:off x="442621" y="9258300"/>
            <a:ext cx="1900618" cy="824770"/>
          </a:xfrm>
          <a:custGeom>
            <a:rect b="b" l="l" r="r" t="t"/>
            <a:pathLst>
              <a:path extrusionOk="0" h="1099693" w="2534158">
                <a:moveTo>
                  <a:pt x="0" y="0"/>
                </a:moveTo>
                <a:lnTo>
                  <a:pt x="2534158" y="0"/>
                </a:lnTo>
                <a:lnTo>
                  <a:pt x="2534158" y="1099693"/>
                </a:lnTo>
                <a:lnTo>
                  <a:pt x="0" y="1099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1" t="0"/>
            </a:stretch>
          </a:blipFill>
          <a:ln>
            <a:noFill/>
          </a:ln>
        </p:spPr>
      </p:sp>
      <p:sp>
        <p:nvSpPr>
          <p:cNvPr id="553" name="Google Shape;553;p18"/>
          <p:cNvSpPr/>
          <p:nvPr/>
        </p:nvSpPr>
        <p:spPr>
          <a:xfrm>
            <a:off x="9433625" y="-711227"/>
            <a:ext cx="9305735" cy="11329797"/>
          </a:xfrm>
          <a:custGeom>
            <a:rect b="b" l="l" r="r" t="t"/>
            <a:pathLst>
              <a:path extrusionOk="0" h="15106396" w="12407646">
                <a:moveTo>
                  <a:pt x="0" y="0"/>
                </a:moveTo>
                <a:lnTo>
                  <a:pt x="12407646" y="0"/>
                </a:lnTo>
                <a:lnTo>
                  <a:pt x="12407646" y="15106396"/>
                </a:lnTo>
                <a:lnTo>
                  <a:pt x="0" y="1510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31" r="-14930" t="0"/>
            </a:stretch>
          </a:blipFill>
          <a:ln>
            <a:noFill/>
          </a:ln>
        </p:spPr>
      </p:sp>
      <p:sp>
        <p:nvSpPr>
          <p:cNvPr id="554" name="Google Shape;554;p18"/>
          <p:cNvSpPr txBox="1"/>
          <p:nvPr/>
        </p:nvSpPr>
        <p:spPr>
          <a:xfrm>
            <a:off x="251242" y="3342533"/>
            <a:ext cx="8555040" cy="2016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Demostración  de Educar</a:t>
            </a:r>
            <a:endParaRPr/>
          </a:p>
        </p:txBody>
      </p:sp>
      <p:grpSp>
        <p:nvGrpSpPr>
          <p:cNvPr id="555" name="Google Shape;555;p18"/>
          <p:cNvGrpSpPr/>
          <p:nvPr/>
        </p:nvGrpSpPr>
        <p:grpSpPr>
          <a:xfrm>
            <a:off x="2981630" y="6059197"/>
            <a:ext cx="3094264" cy="1383625"/>
            <a:chOff x="0" y="0"/>
            <a:chExt cx="4125685" cy="1844834"/>
          </a:xfrm>
        </p:grpSpPr>
        <p:sp>
          <p:nvSpPr>
            <p:cNvPr id="556" name="Google Shape;556;p18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7" name="Google Shape;557;p18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8" name="Google Shape;558;p18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559" name="Google Shape;559;p18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5" name="Google Shape;565;p19"/>
          <p:cNvSpPr/>
          <p:nvPr/>
        </p:nvSpPr>
        <p:spPr>
          <a:xfrm>
            <a:off x="5470587" y="159066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6" name="Google Shape;566;p19"/>
          <p:cNvSpPr/>
          <p:nvPr/>
        </p:nvSpPr>
        <p:spPr>
          <a:xfrm>
            <a:off x="876646" y="3403001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7" name="Google Shape;567;p19"/>
          <p:cNvSpPr/>
          <p:nvPr/>
        </p:nvSpPr>
        <p:spPr>
          <a:xfrm>
            <a:off x="16309011" y="7424025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19"/>
          <p:cNvSpPr txBox="1"/>
          <p:nvPr/>
        </p:nvSpPr>
        <p:spPr>
          <a:xfrm>
            <a:off x="4019920" y="1819265"/>
            <a:ext cx="1024816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Conclusión</a:t>
            </a:r>
            <a:endParaRPr/>
          </a:p>
        </p:txBody>
      </p:sp>
      <p:grpSp>
        <p:nvGrpSpPr>
          <p:cNvPr id="569" name="Google Shape;569;p19"/>
          <p:cNvGrpSpPr/>
          <p:nvPr/>
        </p:nvGrpSpPr>
        <p:grpSpPr>
          <a:xfrm>
            <a:off x="1978939" y="3403002"/>
            <a:ext cx="14330116" cy="6214314"/>
            <a:chOff x="0" y="0"/>
            <a:chExt cx="3774162" cy="1636681"/>
          </a:xfrm>
        </p:grpSpPr>
        <p:sp>
          <p:nvSpPr>
            <p:cNvPr id="570" name="Google Shape;570;p19"/>
            <p:cNvSpPr/>
            <p:nvPr/>
          </p:nvSpPr>
          <p:spPr>
            <a:xfrm>
              <a:off x="0" y="0"/>
              <a:ext cx="3774162" cy="1636681"/>
            </a:xfrm>
            <a:custGeom>
              <a:rect b="b" l="l" r="r" t="t"/>
              <a:pathLst>
                <a:path extrusionOk="0" h="1636681" w="3774162">
                  <a:moveTo>
                    <a:pt x="27553" y="0"/>
                  </a:moveTo>
                  <a:lnTo>
                    <a:pt x="3746609" y="0"/>
                  </a:lnTo>
                  <a:cubicBezTo>
                    <a:pt x="3761826" y="0"/>
                    <a:pt x="3774162" y="12336"/>
                    <a:pt x="3774162" y="27553"/>
                  </a:cubicBezTo>
                  <a:lnTo>
                    <a:pt x="3774162" y="1609128"/>
                  </a:lnTo>
                  <a:cubicBezTo>
                    <a:pt x="3774162" y="1624345"/>
                    <a:pt x="3761826" y="1636681"/>
                    <a:pt x="3746609" y="1636681"/>
                  </a:cubicBezTo>
                  <a:lnTo>
                    <a:pt x="27553" y="1636681"/>
                  </a:lnTo>
                  <a:cubicBezTo>
                    <a:pt x="12336" y="1636681"/>
                    <a:pt x="0" y="1624345"/>
                    <a:pt x="0" y="1609128"/>
                  </a:cubicBezTo>
                  <a:lnTo>
                    <a:pt x="0" y="27553"/>
                  </a:lnTo>
                  <a:cubicBezTo>
                    <a:pt x="0" y="12336"/>
                    <a:pt x="12336" y="0"/>
                    <a:pt x="27553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9"/>
            <p:cNvSpPr txBox="1"/>
            <p:nvPr/>
          </p:nvSpPr>
          <p:spPr>
            <a:xfrm>
              <a:off x="0" y="28575"/>
              <a:ext cx="3774162" cy="160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2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2" name="Google Shape;572;p19"/>
          <p:cNvSpPr/>
          <p:nvPr/>
        </p:nvSpPr>
        <p:spPr>
          <a:xfrm>
            <a:off x="137717" y="-1617312"/>
            <a:ext cx="5020313" cy="3207977"/>
          </a:xfrm>
          <a:custGeom>
            <a:rect b="b" l="l" r="r" t="t"/>
            <a:pathLst>
              <a:path extrusionOk="0" h="3207977" w="5020313">
                <a:moveTo>
                  <a:pt x="0" y="0"/>
                </a:moveTo>
                <a:lnTo>
                  <a:pt x="5020313" y="0"/>
                </a:lnTo>
                <a:lnTo>
                  <a:pt x="5020313" y="3207977"/>
                </a:lnTo>
                <a:lnTo>
                  <a:pt x="0" y="3207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6489" l="0" r="0" t="0"/>
            </a:stretch>
          </a:blipFill>
          <a:ln>
            <a:noFill/>
          </a:ln>
        </p:spPr>
      </p:sp>
      <p:sp>
        <p:nvSpPr>
          <p:cNvPr id="573" name="Google Shape;573;p19"/>
          <p:cNvSpPr/>
          <p:nvPr/>
        </p:nvSpPr>
        <p:spPr>
          <a:xfrm>
            <a:off x="12058129" y="1590665"/>
            <a:ext cx="1367256" cy="1106234"/>
          </a:xfrm>
          <a:custGeom>
            <a:rect b="b" l="l" r="r" t="t"/>
            <a:pathLst>
              <a:path extrusionOk="0" h="1106234" w="1367256">
                <a:moveTo>
                  <a:pt x="0" y="0"/>
                </a:moveTo>
                <a:lnTo>
                  <a:pt x="1367256" y="0"/>
                </a:lnTo>
                <a:lnTo>
                  <a:pt x="1367256" y="1106234"/>
                </a:lnTo>
                <a:lnTo>
                  <a:pt x="0" y="1106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4" name="Google Shape;574;p19"/>
          <p:cNvSpPr txBox="1"/>
          <p:nvPr/>
        </p:nvSpPr>
        <p:spPr>
          <a:xfrm>
            <a:off x="3639150" y="3638925"/>
            <a:ext cx="111852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esta primera fase, hemos establecido los objetivos para desarrollar una simulación de triage en realidad aumentada dirigida a estudiantes de la carrera de Técnico en Enfermería. 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8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 proyecto, “Educ-AR”, refleja nuestro perfil académico en Ingeniería en Informática y nos brinda la oportunidad de aplicar los conocimientos adquiridos.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las siguientes fases, nos enfocaremos en el diseño, desarrollo e implementación del sistema, así como en las pruebas finales, para asegurar que el producto cumpla con los estándares de calidad y funcionalidad esperados.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580" name="Google Shape;580;p20"/>
          <p:cNvSpPr/>
          <p:nvPr/>
        </p:nvSpPr>
        <p:spPr>
          <a:xfrm rot="-3175321">
            <a:off x="-1272731" y="516033"/>
            <a:ext cx="5189120" cy="2594560"/>
          </a:xfrm>
          <a:custGeom>
            <a:rect b="b" l="l" r="r" t="t"/>
            <a:pathLst>
              <a:path extrusionOk="0"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1" name="Google Shape;581;p20"/>
          <p:cNvSpPr/>
          <p:nvPr/>
        </p:nvSpPr>
        <p:spPr>
          <a:xfrm>
            <a:off x="14492722" y="6373736"/>
            <a:ext cx="5196430" cy="5196430"/>
          </a:xfrm>
          <a:custGeom>
            <a:rect b="b" l="l" r="r" t="t"/>
            <a:pathLst>
              <a:path extrusionOk="0"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2" name="Google Shape;582;p20"/>
          <p:cNvSpPr/>
          <p:nvPr/>
        </p:nvSpPr>
        <p:spPr>
          <a:xfrm>
            <a:off x="746547" y="6211638"/>
            <a:ext cx="2557442" cy="4019556"/>
          </a:xfrm>
          <a:custGeom>
            <a:rect b="b" l="l" r="r" t="t"/>
            <a:pathLst>
              <a:path extrusionOk="0"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3" name="Google Shape;583;p20"/>
          <p:cNvSpPr/>
          <p:nvPr/>
        </p:nvSpPr>
        <p:spPr>
          <a:xfrm rot="-5400000">
            <a:off x="15588948" y="339438"/>
            <a:ext cx="1283303" cy="2057400"/>
          </a:xfrm>
          <a:custGeom>
            <a:rect b="b" l="l" r="r" t="t"/>
            <a:pathLst>
              <a:path extrusionOk="0"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4" name="Google Shape;584;p20"/>
          <p:cNvSpPr/>
          <p:nvPr/>
        </p:nvSpPr>
        <p:spPr>
          <a:xfrm>
            <a:off x="14254678" y="1598671"/>
            <a:ext cx="3578421" cy="4324376"/>
          </a:xfrm>
          <a:custGeom>
            <a:rect b="b" l="l" r="r" t="t"/>
            <a:pathLst>
              <a:path extrusionOk="0"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5" name="Google Shape;585;p20"/>
          <p:cNvSpPr/>
          <p:nvPr/>
        </p:nvSpPr>
        <p:spPr>
          <a:xfrm flipH="1" rot="-601543">
            <a:off x="1188333" y="125219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6" name="Google Shape;586;p20"/>
          <p:cNvGrpSpPr/>
          <p:nvPr/>
        </p:nvGrpSpPr>
        <p:grpSpPr>
          <a:xfrm>
            <a:off x="4579150" y="4798669"/>
            <a:ext cx="9277301" cy="954613"/>
            <a:chOff x="0" y="0"/>
            <a:chExt cx="2443404" cy="251421"/>
          </a:xfrm>
        </p:grpSpPr>
        <p:sp>
          <p:nvSpPr>
            <p:cNvPr id="587" name="Google Shape;587;p20"/>
            <p:cNvSpPr/>
            <p:nvPr/>
          </p:nvSpPr>
          <p:spPr>
            <a:xfrm>
              <a:off x="0" y="0"/>
              <a:ext cx="2443404" cy="251421"/>
            </a:xfrm>
            <a:custGeom>
              <a:rect b="b" l="l" r="r" t="t"/>
              <a:pathLst>
                <a:path extrusionOk="0" h="251421" w="2443404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2B579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88" name="Google Shape;588;p20"/>
            <p:cNvSpPr txBox="1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9" name="Google Shape;589;p20"/>
          <p:cNvSpPr/>
          <p:nvPr/>
        </p:nvSpPr>
        <p:spPr>
          <a:xfrm>
            <a:off x="6775541" y="6867388"/>
            <a:ext cx="4736917" cy="1165498"/>
          </a:xfrm>
          <a:custGeom>
            <a:rect b="b" l="l" r="r" t="t"/>
            <a:pathLst>
              <a:path extrusionOk="0" h="1165498" w="4736917">
                <a:moveTo>
                  <a:pt x="0" y="0"/>
                </a:moveTo>
                <a:lnTo>
                  <a:pt x="4736918" y="0"/>
                </a:lnTo>
                <a:lnTo>
                  <a:pt x="4736918" y="1165498"/>
                </a:lnTo>
                <a:lnTo>
                  <a:pt x="0" y="1165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0" name="Google Shape;590;p20"/>
          <p:cNvSpPr txBox="1"/>
          <p:nvPr/>
        </p:nvSpPr>
        <p:spPr>
          <a:xfrm>
            <a:off x="3166507" y="2843569"/>
            <a:ext cx="11487959" cy="188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415" u="none" cap="none" strike="noStrike">
                <a:solidFill>
                  <a:srgbClr val="2B5796"/>
                </a:solidFill>
                <a:latin typeface="Fira Sans"/>
                <a:ea typeface="Fira Sans"/>
                <a:cs typeface="Fira Sans"/>
                <a:sym typeface="Fira Sans"/>
              </a:rPr>
              <a:t>GRACIAS</a:t>
            </a:r>
            <a:endParaRPr/>
          </a:p>
        </p:txBody>
      </p:sp>
      <p:sp>
        <p:nvSpPr>
          <p:cNvPr id="591" name="Google Shape;591;p20"/>
          <p:cNvSpPr txBox="1"/>
          <p:nvPr/>
        </p:nvSpPr>
        <p:spPr>
          <a:xfrm>
            <a:off x="5300391" y="5142471"/>
            <a:ext cx="7220192" cy="348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2" u="none" cap="none" strike="noStrike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POR SU ATENCIÓN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9EC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1"/>
          <p:cNvSpPr/>
          <p:nvPr/>
        </p:nvSpPr>
        <p:spPr>
          <a:xfrm rot="5066015">
            <a:off x="13758375" y="4551687"/>
            <a:ext cx="4562716" cy="5836032"/>
          </a:xfrm>
          <a:custGeom>
            <a:rect b="b" l="l" r="r" t="t"/>
            <a:pathLst>
              <a:path extrusionOk="0" h="5836032" w="4562716">
                <a:moveTo>
                  <a:pt x="0" y="0"/>
                </a:moveTo>
                <a:lnTo>
                  <a:pt x="4562716" y="0"/>
                </a:lnTo>
                <a:lnTo>
                  <a:pt x="4562716" y="5836032"/>
                </a:lnTo>
                <a:lnTo>
                  <a:pt x="0" y="5836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7" name="Google Shape;597;p21"/>
          <p:cNvGrpSpPr/>
          <p:nvPr/>
        </p:nvGrpSpPr>
        <p:grpSpPr>
          <a:xfrm>
            <a:off x="1028700" y="2613804"/>
            <a:ext cx="16230600" cy="6270827"/>
            <a:chOff x="0" y="-66675"/>
            <a:chExt cx="4274726" cy="1651576"/>
          </a:xfrm>
        </p:grpSpPr>
        <p:sp>
          <p:nvSpPr>
            <p:cNvPr id="598" name="Google Shape;598;p21"/>
            <p:cNvSpPr/>
            <p:nvPr/>
          </p:nvSpPr>
          <p:spPr>
            <a:xfrm>
              <a:off x="0" y="0"/>
              <a:ext cx="4274726" cy="1584901"/>
            </a:xfrm>
            <a:custGeom>
              <a:rect b="b" l="l" r="r" t="t"/>
              <a:pathLst>
                <a:path extrusionOk="0" h="15849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0574"/>
                  </a:lnTo>
                  <a:cubicBezTo>
                    <a:pt x="4274726" y="1574009"/>
                    <a:pt x="4263834" y="1584901"/>
                    <a:pt x="4250399" y="1584901"/>
                  </a:cubicBezTo>
                  <a:lnTo>
                    <a:pt x="24327" y="1584901"/>
                  </a:lnTo>
                  <a:cubicBezTo>
                    <a:pt x="10891" y="1584901"/>
                    <a:pt x="0" y="1574009"/>
                    <a:pt x="0" y="15605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 txBox="1"/>
            <p:nvPr/>
          </p:nvSpPr>
          <p:spPr>
            <a:xfrm>
              <a:off x="0" y="-66675"/>
              <a:ext cx="4274726" cy="1651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0" name="Google Shape;600;p21"/>
          <p:cNvSpPr/>
          <p:nvPr/>
        </p:nvSpPr>
        <p:spPr>
          <a:xfrm rot="-5400000">
            <a:off x="2322992" y="7850931"/>
            <a:ext cx="1526217" cy="4114800"/>
          </a:xfrm>
          <a:custGeom>
            <a:rect b="b" l="l" r="r" t="t"/>
            <a:pathLst>
              <a:path extrusionOk="0" h="4114800" w="1526217">
                <a:moveTo>
                  <a:pt x="0" y="0"/>
                </a:moveTo>
                <a:lnTo>
                  <a:pt x="1526216" y="0"/>
                </a:lnTo>
                <a:lnTo>
                  <a:pt x="152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1" name="Google Shape;601;p21"/>
          <p:cNvSpPr txBox="1"/>
          <p:nvPr/>
        </p:nvSpPr>
        <p:spPr>
          <a:xfrm>
            <a:off x="-1935523" y="1615768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Bibliografía</a:t>
            </a:r>
            <a:endParaRPr/>
          </a:p>
        </p:txBody>
      </p:sp>
      <p:grpSp>
        <p:nvGrpSpPr>
          <p:cNvPr id="602" name="Google Shape;602;p21"/>
          <p:cNvGrpSpPr/>
          <p:nvPr/>
        </p:nvGrpSpPr>
        <p:grpSpPr>
          <a:xfrm>
            <a:off x="1668372" y="4067254"/>
            <a:ext cx="6950256" cy="2626292"/>
            <a:chOff x="0" y="-57150"/>
            <a:chExt cx="9267008" cy="3501722"/>
          </a:xfrm>
        </p:grpSpPr>
        <p:sp>
          <p:nvSpPr>
            <p:cNvPr id="603" name="Google Shape;603;p21"/>
            <p:cNvSpPr txBox="1"/>
            <p:nvPr/>
          </p:nvSpPr>
          <p:spPr>
            <a:xfrm>
              <a:off x="0" y="-57150"/>
              <a:ext cx="9267008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Categorización del Ministerio de Salud</a:t>
              </a:r>
              <a:endParaRPr/>
            </a:p>
          </p:txBody>
        </p:sp>
        <p:sp>
          <p:nvSpPr>
            <p:cNvPr id="604" name="Google Shape;604;p21"/>
            <p:cNvSpPr txBox="1"/>
            <p:nvPr/>
          </p:nvSpPr>
          <p:spPr>
            <a:xfrm>
              <a:off x="0" y="881966"/>
              <a:ext cx="9267008" cy="25626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Ministerio de Salud, Gobierno de Chile. "Categorización de Urgencias." Hospital de Coquimbo.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Desarrollo,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5" name="Google Shape;605;p21"/>
          <p:cNvGrpSpPr/>
          <p:nvPr/>
        </p:nvGrpSpPr>
        <p:grpSpPr>
          <a:xfrm>
            <a:off x="9565259" y="3824367"/>
            <a:ext cx="7450706" cy="3112067"/>
            <a:chOff x="0" y="-57150"/>
            <a:chExt cx="9934275" cy="4149422"/>
          </a:xfrm>
        </p:grpSpPr>
        <p:sp>
          <p:nvSpPr>
            <p:cNvPr id="606" name="Google Shape;606;p21"/>
            <p:cNvSpPr txBox="1"/>
            <p:nvPr/>
          </p:nvSpPr>
          <p:spPr>
            <a:xfrm>
              <a:off x="0" y="-57150"/>
              <a:ext cx="9934275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Protocolos de Urgencia</a:t>
              </a:r>
              <a:endParaRPr/>
            </a:p>
          </p:txBody>
        </p:sp>
        <p:sp>
          <p:nvSpPr>
            <p:cNvPr id="607" name="Google Shape;607;p21"/>
            <p:cNvSpPr txBox="1"/>
            <p:nvPr/>
          </p:nvSpPr>
          <p:spPr>
            <a:xfrm>
              <a:off x="0" y="881966"/>
              <a:ext cx="9934275" cy="3210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Servicio de Salud Biobío, Hospital de Los Ángeles. "Ordinario N°293: Protocolo de Categorización en Servicios de Urgencia (ESI v1.3)."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Procesos,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8" name="Google Shape;608;p21"/>
          <p:cNvGrpSpPr/>
          <p:nvPr/>
        </p:nvGrpSpPr>
        <p:grpSpPr>
          <a:xfrm>
            <a:off x="8618628" y="10237661"/>
            <a:ext cx="7450706" cy="1168934"/>
            <a:chOff x="0" y="-57150"/>
            <a:chExt cx="9934275" cy="1558578"/>
          </a:xfrm>
        </p:grpSpPr>
        <p:sp>
          <p:nvSpPr>
            <p:cNvPr id="609" name="Google Shape;609;p21"/>
            <p:cNvSpPr txBox="1"/>
            <p:nvPr/>
          </p:nvSpPr>
          <p:spPr>
            <a:xfrm>
              <a:off x="0" y="-57150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Alexandra Eiras (1995)</a:t>
              </a:r>
              <a:endParaRPr/>
            </a:p>
          </p:txBody>
        </p:sp>
        <p:sp>
          <p:nvSpPr>
            <p:cNvPr id="610" name="Google Shape;610;p21"/>
            <p:cNvSpPr txBox="1"/>
            <p:nvPr/>
          </p:nvSpPr>
          <p:spPr>
            <a:xfrm>
              <a:off x="0" y="881944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Elaborar un proyecto, editorial Borcelle.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"/>
          <p:cNvGrpSpPr/>
          <p:nvPr/>
        </p:nvGrpSpPr>
        <p:grpSpPr>
          <a:xfrm>
            <a:off x="0" y="3765388"/>
            <a:ext cx="18288000" cy="1658264"/>
            <a:chOff x="0" y="-19050"/>
            <a:chExt cx="5119860" cy="464243"/>
          </a:xfrm>
        </p:grpSpPr>
        <p:sp>
          <p:nvSpPr>
            <p:cNvPr id="178" name="Google Shape;178;p2"/>
            <p:cNvSpPr/>
            <p:nvPr/>
          </p:nvSpPr>
          <p:spPr>
            <a:xfrm>
              <a:off x="0" y="0"/>
              <a:ext cx="5119860" cy="445193"/>
            </a:xfrm>
            <a:custGeom>
              <a:rect b="b" l="l" r="r" t="t"/>
              <a:pathLst>
                <a:path extrusionOk="0" h="445193" w="5119860">
                  <a:moveTo>
                    <a:pt x="0" y="0"/>
                  </a:moveTo>
                  <a:lnTo>
                    <a:pt x="5119860" y="0"/>
                  </a:lnTo>
                  <a:lnTo>
                    <a:pt x="5119860" y="445193"/>
                  </a:lnTo>
                  <a:lnTo>
                    <a:pt x="0" y="445193"/>
                  </a:lnTo>
                  <a:close/>
                </a:path>
              </a:pathLst>
            </a:custGeom>
            <a:solidFill>
              <a:srgbClr val="004AAD">
                <a:alpha val="91764"/>
              </a:srgbClr>
            </a:solidFill>
            <a:ln>
              <a:noFill/>
            </a:ln>
          </p:spPr>
        </p:sp>
        <p:sp>
          <p:nvSpPr>
            <p:cNvPr id="179" name="Google Shape;179;p2"/>
            <p:cNvSpPr txBox="1"/>
            <p:nvPr/>
          </p:nvSpPr>
          <p:spPr>
            <a:xfrm>
              <a:off x="0" y="-19050"/>
              <a:ext cx="5119860" cy="464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775" lIns="47775" spcFirstLastPara="1" rIns="47775" wrap="square" tIns="47775">
              <a:noAutofit/>
            </a:bodyPr>
            <a:lstStyle/>
            <a:p>
              <a:pPr indent="0" lvl="0" marL="0" marR="0" rtl="0" algn="ctr">
                <a:lnSpc>
                  <a:spcPct val="14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6064978" y="4100968"/>
            <a:ext cx="2645369" cy="2645369"/>
            <a:chOff x="0" y="0"/>
            <a:chExt cx="6350000" cy="6350000"/>
          </a:xfrm>
        </p:grpSpPr>
        <p:sp>
          <p:nvSpPr>
            <p:cNvPr id="181" name="Google Shape;18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47520" l="-25375" r="-2214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"/>
          <p:cNvGrpSpPr/>
          <p:nvPr/>
        </p:nvGrpSpPr>
        <p:grpSpPr>
          <a:xfrm>
            <a:off x="9577653" y="4100968"/>
            <a:ext cx="2645369" cy="2645369"/>
            <a:chOff x="0" y="0"/>
            <a:chExt cx="6350000" cy="6350000"/>
          </a:xfrm>
        </p:grpSpPr>
        <p:sp>
          <p:nvSpPr>
            <p:cNvPr id="184" name="Google Shape;184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297" l="-70812" r="-208105" t="-615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"/>
          <p:cNvSpPr/>
          <p:nvPr/>
        </p:nvSpPr>
        <p:spPr>
          <a:xfrm rot="10800000">
            <a:off x="14173200" y="1308852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7" name="Google Shape;187;p2"/>
          <p:cNvGrpSpPr/>
          <p:nvPr/>
        </p:nvGrpSpPr>
        <p:grpSpPr>
          <a:xfrm>
            <a:off x="13089797" y="4100968"/>
            <a:ext cx="2645369" cy="2645369"/>
            <a:chOff x="0" y="0"/>
            <a:chExt cx="6350000" cy="6350000"/>
          </a:xfrm>
        </p:grpSpPr>
        <p:sp>
          <p:nvSpPr>
            <p:cNvPr id="188" name="Google Shape;188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0619" l="0" r="0" t="-1062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2552834" y="4100968"/>
            <a:ext cx="2645369" cy="2645369"/>
            <a:chOff x="0" y="0"/>
            <a:chExt cx="6350000" cy="6350000"/>
          </a:xfrm>
        </p:grpSpPr>
        <p:sp>
          <p:nvSpPr>
            <p:cNvPr id="191" name="Google Shape;19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785" l="0" r="0" t="-387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4" name="Google Shape;194;p2"/>
          <p:cNvGrpSpPr/>
          <p:nvPr/>
        </p:nvGrpSpPr>
        <p:grpSpPr>
          <a:xfrm>
            <a:off x="9568967" y="4100968"/>
            <a:ext cx="2645369" cy="2645369"/>
            <a:chOff x="0" y="0"/>
            <a:chExt cx="6350000" cy="6350000"/>
          </a:xfrm>
        </p:grpSpPr>
        <p:sp>
          <p:nvSpPr>
            <p:cNvPr id="195" name="Google Shape;195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"/>
          <p:cNvSpPr txBox="1"/>
          <p:nvPr/>
        </p:nvSpPr>
        <p:spPr>
          <a:xfrm>
            <a:off x="6403917" y="1945175"/>
            <a:ext cx="6347472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Integrantes</a:t>
            </a:r>
            <a:endParaRPr/>
          </a:p>
        </p:txBody>
      </p:sp>
      <p:sp>
        <p:nvSpPr>
          <p:cNvPr id="198" name="Google Shape;198;p2"/>
          <p:cNvSpPr txBox="1"/>
          <p:nvPr/>
        </p:nvSpPr>
        <p:spPr>
          <a:xfrm>
            <a:off x="2541939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Bruno Jiménez </a:t>
            </a:r>
            <a:endParaRPr/>
          </a:p>
        </p:txBody>
      </p:sp>
      <p:sp>
        <p:nvSpPr>
          <p:cNvPr id="199" name="Google Shape;199;p2"/>
          <p:cNvSpPr txBox="1"/>
          <p:nvPr/>
        </p:nvSpPr>
        <p:spPr>
          <a:xfrm>
            <a:off x="6054083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Chiay Lin 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9331573" y="6713625"/>
            <a:ext cx="333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Josué Espinoza </a:t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13272188" y="6626415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Matías Saldivia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A3D9EC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22"/>
          <p:cNvSpPr txBox="1"/>
          <p:nvPr/>
        </p:nvSpPr>
        <p:spPr>
          <a:xfrm>
            <a:off x="2592022" y="4762500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Anexos</a:t>
            </a:r>
            <a:endParaRPr/>
          </a:p>
        </p:txBody>
      </p:sp>
      <p:sp>
        <p:nvSpPr>
          <p:cNvPr id="616" name="Google Shape;616;p22"/>
          <p:cNvSpPr/>
          <p:nvPr/>
        </p:nvSpPr>
        <p:spPr>
          <a:xfrm flipH="1" rot="-601543">
            <a:off x="3914100" y="189047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8"/>
                </a:lnTo>
                <a:lnTo>
                  <a:pt x="3956349" y="2180938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p23"/>
          <p:cNvGrpSpPr/>
          <p:nvPr/>
        </p:nvGrpSpPr>
        <p:grpSpPr>
          <a:xfrm>
            <a:off x="880851" y="4013057"/>
            <a:ext cx="4323361" cy="752971"/>
            <a:chOff x="0" y="0"/>
            <a:chExt cx="2583603" cy="449969"/>
          </a:xfrm>
        </p:grpSpPr>
        <p:sp>
          <p:nvSpPr>
            <p:cNvPr id="622" name="Google Shape;622;p23"/>
            <p:cNvSpPr/>
            <p:nvPr/>
          </p:nvSpPr>
          <p:spPr>
            <a:xfrm>
              <a:off x="0" y="0"/>
              <a:ext cx="2583603" cy="449969"/>
            </a:xfrm>
            <a:custGeom>
              <a:rect b="b" l="l" r="r" t="t"/>
              <a:pathLst>
                <a:path extrusionOk="0" h="449969" w="2583603">
                  <a:moveTo>
                    <a:pt x="2380403" y="0"/>
                  </a:moveTo>
                  <a:cubicBezTo>
                    <a:pt x="2492628" y="0"/>
                    <a:pt x="2583603" y="100729"/>
                    <a:pt x="2583603" y="224984"/>
                  </a:cubicBezTo>
                  <a:cubicBezTo>
                    <a:pt x="2583603" y="349240"/>
                    <a:pt x="2492628" y="449969"/>
                    <a:pt x="2380403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D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3"/>
            <p:cNvSpPr txBox="1"/>
            <p:nvPr/>
          </p:nvSpPr>
          <p:spPr>
            <a:xfrm>
              <a:off x="0" y="19050"/>
              <a:ext cx="2583603" cy="430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" name="Google Shape;624;p2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5" name="Google Shape;625;p23"/>
          <p:cNvSpPr/>
          <p:nvPr/>
        </p:nvSpPr>
        <p:spPr>
          <a:xfrm>
            <a:off x="5475112" y="898135"/>
            <a:ext cx="12072425" cy="8800696"/>
          </a:xfrm>
          <a:custGeom>
            <a:rect b="b" l="l" r="r" t="t"/>
            <a:pathLst>
              <a:path extrusionOk="0" h="8800696" w="12072425">
                <a:moveTo>
                  <a:pt x="0" y="0"/>
                </a:moveTo>
                <a:lnTo>
                  <a:pt x="12072425" y="0"/>
                </a:lnTo>
                <a:lnTo>
                  <a:pt x="12072425" y="8800696"/>
                </a:lnTo>
                <a:lnTo>
                  <a:pt x="0" y="8800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p23"/>
          <p:cNvSpPr txBox="1"/>
          <p:nvPr/>
        </p:nvSpPr>
        <p:spPr>
          <a:xfrm>
            <a:off x="880851" y="4070455"/>
            <a:ext cx="4323361" cy="495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Flujo de Urgencia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4"/>
          <p:cNvSpPr/>
          <p:nvPr/>
        </p:nvSpPr>
        <p:spPr>
          <a:xfrm>
            <a:off x="3811965" y="1657315"/>
            <a:ext cx="3630549" cy="3630549"/>
          </a:xfrm>
          <a:custGeom>
            <a:rect b="b" l="l" r="r" t="t"/>
            <a:pathLst>
              <a:path extrusionOk="0" h="4840732" w="4840732">
                <a:moveTo>
                  <a:pt x="0" y="0"/>
                </a:moveTo>
                <a:lnTo>
                  <a:pt x="4840732" y="0"/>
                </a:lnTo>
                <a:lnTo>
                  <a:pt x="4840732" y="4840732"/>
                </a:lnTo>
                <a:lnTo>
                  <a:pt x="0" y="4840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2" name="Google Shape;632;p24"/>
          <p:cNvSpPr/>
          <p:nvPr/>
        </p:nvSpPr>
        <p:spPr>
          <a:xfrm>
            <a:off x="3559650" y="448550"/>
            <a:ext cx="14492953" cy="9520142"/>
          </a:xfrm>
          <a:custGeom>
            <a:rect b="b" l="l" r="r" t="t"/>
            <a:pathLst>
              <a:path extrusionOk="0" h="12693523" w="19323938">
                <a:moveTo>
                  <a:pt x="0" y="0"/>
                </a:moveTo>
                <a:lnTo>
                  <a:pt x="19323938" y="0"/>
                </a:lnTo>
                <a:lnTo>
                  <a:pt x="19323938" y="12693523"/>
                </a:lnTo>
                <a:lnTo>
                  <a:pt x="0" y="12693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07" l="0" r="0" t="-606"/>
            </a:stretch>
          </a:blipFill>
          <a:ln>
            <a:noFill/>
          </a:ln>
        </p:spPr>
      </p:sp>
      <p:sp>
        <p:nvSpPr>
          <p:cNvPr id="633" name="Google Shape;633;p24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634" name="Google Shape;634;p24"/>
          <p:cNvSpPr/>
          <p:nvPr/>
        </p:nvSpPr>
        <p:spPr>
          <a:xfrm>
            <a:off x="748562" y="7055411"/>
            <a:ext cx="1657731" cy="1931670"/>
          </a:xfrm>
          <a:custGeom>
            <a:rect b="b" l="l" r="r" t="t"/>
            <a:pathLst>
              <a:path extrusionOk="0" h="2575560" w="2210308">
                <a:moveTo>
                  <a:pt x="0" y="0"/>
                </a:moveTo>
                <a:lnTo>
                  <a:pt x="2210308" y="0"/>
                </a:lnTo>
                <a:lnTo>
                  <a:pt x="2210308" y="2575560"/>
                </a:lnTo>
                <a:lnTo>
                  <a:pt x="0" y="2575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1" l="0" r="0" t="-42"/>
            </a:stretch>
          </a:blipFill>
          <a:ln>
            <a:noFill/>
          </a:ln>
        </p:spPr>
      </p:sp>
      <p:sp>
        <p:nvSpPr>
          <p:cNvPr id="635" name="Google Shape;635;p24"/>
          <p:cNvSpPr/>
          <p:nvPr/>
        </p:nvSpPr>
        <p:spPr>
          <a:xfrm>
            <a:off x="518696" y="3631684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4"/>
          <p:cNvSpPr txBox="1"/>
          <p:nvPr/>
        </p:nvSpPr>
        <p:spPr>
          <a:xfrm>
            <a:off x="569496" y="3728174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12-08-2024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37" name="Google Shape;637;p24"/>
          <p:cNvSpPr/>
          <p:nvPr/>
        </p:nvSpPr>
        <p:spPr>
          <a:xfrm>
            <a:off x="518696" y="5143500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6AC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4"/>
          <p:cNvSpPr txBox="1"/>
          <p:nvPr/>
        </p:nvSpPr>
        <p:spPr>
          <a:xfrm>
            <a:off x="569496" y="5239990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TERMINO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10-12-2024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5"/>
          <p:cNvSpPr/>
          <p:nvPr/>
        </p:nvSpPr>
        <p:spPr>
          <a:xfrm>
            <a:off x="2312261" y="1028700"/>
            <a:ext cx="13663479" cy="8522595"/>
          </a:xfrm>
          <a:custGeom>
            <a:rect b="b" l="l" r="r" t="t"/>
            <a:pathLst>
              <a:path extrusionOk="0" h="8522595" w="13663479">
                <a:moveTo>
                  <a:pt x="0" y="0"/>
                </a:moveTo>
                <a:lnTo>
                  <a:pt x="13663478" y="0"/>
                </a:lnTo>
                <a:lnTo>
                  <a:pt x="13663478" y="8522595"/>
                </a:lnTo>
                <a:lnTo>
                  <a:pt x="0" y="8522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4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9" name="Google Shape;649;p14"/>
          <p:cNvSpPr/>
          <p:nvPr/>
        </p:nvSpPr>
        <p:spPr>
          <a:xfrm>
            <a:off x="5344734" y="1191331"/>
            <a:ext cx="11914566" cy="8601482"/>
          </a:xfrm>
          <a:custGeom>
            <a:rect b="b" l="l" r="r" t="t"/>
            <a:pathLst>
              <a:path extrusionOk="0" h="8601482" w="11914566">
                <a:moveTo>
                  <a:pt x="0" y="0"/>
                </a:moveTo>
                <a:lnTo>
                  <a:pt x="11914566" y="0"/>
                </a:lnTo>
                <a:lnTo>
                  <a:pt x="11914566" y="8601482"/>
                </a:lnTo>
                <a:lnTo>
                  <a:pt x="0" y="8601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79" r="0" t="0"/>
            </a:stretch>
          </a:blipFill>
          <a:ln>
            <a:noFill/>
          </a:ln>
        </p:spPr>
      </p:sp>
      <p:sp>
        <p:nvSpPr>
          <p:cNvPr id="650" name="Google Shape;650;p14"/>
          <p:cNvSpPr txBox="1"/>
          <p:nvPr/>
        </p:nvSpPr>
        <p:spPr>
          <a:xfrm>
            <a:off x="207436" y="4789125"/>
            <a:ext cx="3988936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Caso de Uso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6" name="Google Shape;656;p15"/>
          <p:cNvSpPr/>
          <p:nvPr/>
        </p:nvSpPr>
        <p:spPr>
          <a:xfrm>
            <a:off x="415956" y="1291524"/>
            <a:ext cx="17471488" cy="8132934"/>
          </a:xfrm>
          <a:custGeom>
            <a:rect b="b" l="l" r="r" t="t"/>
            <a:pathLst>
              <a:path extrusionOk="0" h="8132934" w="17471488">
                <a:moveTo>
                  <a:pt x="0" y="0"/>
                </a:moveTo>
                <a:lnTo>
                  <a:pt x="17471488" y="0"/>
                </a:lnTo>
                <a:lnTo>
                  <a:pt x="17471488" y="8132934"/>
                </a:lnTo>
                <a:lnTo>
                  <a:pt x="0" y="813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9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2" name="Google Shape;662;p16"/>
          <p:cNvSpPr/>
          <p:nvPr/>
        </p:nvSpPr>
        <p:spPr>
          <a:xfrm>
            <a:off x="1293263" y="1176650"/>
            <a:ext cx="15057603" cy="8545611"/>
          </a:xfrm>
          <a:custGeom>
            <a:rect b="b" l="l" r="r" t="t"/>
            <a:pathLst>
              <a:path extrusionOk="0" h="8545611" w="15057603">
                <a:moveTo>
                  <a:pt x="0" y="0"/>
                </a:moveTo>
                <a:lnTo>
                  <a:pt x="15057603" y="0"/>
                </a:lnTo>
                <a:lnTo>
                  <a:pt x="15057603" y="8545611"/>
                </a:lnTo>
                <a:lnTo>
                  <a:pt x="0" y="8545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9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8848656" y="1895558"/>
            <a:ext cx="7830580" cy="6686750"/>
            <a:chOff x="0" y="-66675"/>
            <a:chExt cx="2062375" cy="1761119"/>
          </a:xfrm>
        </p:grpSpPr>
        <p:sp>
          <p:nvSpPr>
            <p:cNvPr id="207" name="Google Shape;207;p3"/>
            <p:cNvSpPr/>
            <p:nvPr/>
          </p:nvSpPr>
          <p:spPr>
            <a:xfrm>
              <a:off x="0" y="0"/>
              <a:ext cx="2062375" cy="1694444"/>
            </a:xfrm>
            <a:custGeom>
              <a:rect b="b" l="l" r="r" t="t"/>
              <a:pathLst>
                <a:path extrusionOk="0" h="1694444" w="2062375">
                  <a:moveTo>
                    <a:pt x="50423" y="0"/>
                  </a:moveTo>
                  <a:lnTo>
                    <a:pt x="2011953" y="0"/>
                  </a:lnTo>
                  <a:cubicBezTo>
                    <a:pt x="2025325" y="0"/>
                    <a:pt x="2038151" y="5312"/>
                    <a:pt x="2047607" y="14768"/>
                  </a:cubicBezTo>
                  <a:cubicBezTo>
                    <a:pt x="2057063" y="24224"/>
                    <a:pt x="2062375" y="37050"/>
                    <a:pt x="2062375" y="50423"/>
                  </a:cubicBezTo>
                  <a:lnTo>
                    <a:pt x="2062375" y="1644022"/>
                  </a:lnTo>
                  <a:cubicBezTo>
                    <a:pt x="2062375" y="1657394"/>
                    <a:pt x="2057063" y="1670220"/>
                    <a:pt x="2047607" y="1679676"/>
                  </a:cubicBezTo>
                  <a:cubicBezTo>
                    <a:pt x="2038151" y="1689132"/>
                    <a:pt x="2025325" y="1694444"/>
                    <a:pt x="2011953" y="1694444"/>
                  </a:cubicBezTo>
                  <a:lnTo>
                    <a:pt x="50423" y="1694444"/>
                  </a:lnTo>
                  <a:cubicBezTo>
                    <a:pt x="37050" y="1694444"/>
                    <a:pt x="24224" y="1689132"/>
                    <a:pt x="14768" y="1679676"/>
                  </a:cubicBezTo>
                  <a:cubicBezTo>
                    <a:pt x="5312" y="1670220"/>
                    <a:pt x="0" y="1657394"/>
                    <a:pt x="0" y="1644022"/>
                  </a:cubicBezTo>
                  <a:lnTo>
                    <a:pt x="0" y="50423"/>
                  </a:lnTo>
                  <a:cubicBezTo>
                    <a:pt x="0" y="37050"/>
                    <a:pt x="5312" y="24224"/>
                    <a:pt x="14768" y="14768"/>
                  </a:cubicBezTo>
                  <a:cubicBezTo>
                    <a:pt x="24224" y="5312"/>
                    <a:pt x="37050" y="0"/>
                    <a:pt x="50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 txBox="1"/>
            <p:nvPr/>
          </p:nvSpPr>
          <p:spPr>
            <a:xfrm>
              <a:off x="0" y="-66675"/>
              <a:ext cx="2062375" cy="1761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"/>
          <p:cNvSpPr txBox="1"/>
          <p:nvPr/>
        </p:nvSpPr>
        <p:spPr>
          <a:xfrm>
            <a:off x="8964893" y="3565560"/>
            <a:ext cx="898366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10383400" y="3584610"/>
            <a:ext cx="7034100" cy="8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y Plan de Trabajo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181">
                <a:solidFill>
                  <a:schemeClr val="dk1"/>
                </a:solidFill>
              </a:rPr>
              <a:t>Modelo de Negocio</a:t>
            </a: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Demostración de Sistema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9863259" y="2019810"/>
            <a:ext cx="5518587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Contenidos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"/>
          <p:cNvSpPr/>
          <p:nvPr/>
        </p:nvSpPr>
        <p:spPr>
          <a:xfrm>
            <a:off x="1466640" y="2148715"/>
            <a:ext cx="6548688" cy="65486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747" r="-1874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"/>
          <p:cNvSpPr/>
          <p:nvPr/>
        </p:nvSpPr>
        <p:spPr>
          <a:xfrm>
            <a:off x="1000711" y="9605805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220" name="Google Shape;220;p4"/>
          <p:cNvGrpSpPr/>
          <p:nvPr/>
        </p:nvGrpSpPr>
        <p:grpSpPr>
          <a:xfrm>
            <a:off x="7065120" y="1951396"/>
            <a:ext cx="10501282" cy="7390034"/>
            <a:chOff x="0" y="0"/>
            <a:chExt cx="2765770" cy="1946346"/>
          </a:xfrm>
        </p:grpSpPr>
        <p:sp>
          <p:nvSpPr>
            <p:cNvPr id="221" name="Google Shape;221;p4"/>
            <p:cNvSpPr/>
            <p:nvPr/>
          </p:nvSpPr>
          <p:spPr>
            <a:xfrm>
              <a:off x="0" y="0"/>
              <a:ext cx="2765770" cy="1946346"/>
            </a:xfrm>
            <a:custGeom>
              <a:rect b="b" l="l" r="r" t="t"/>
              <a:pathLst>
                <a:path extrusionOk="0" h="1946346" w="2765770">
                  <a:moveTo>
                    <a:pt x="37599" y="0"/>
                  </a:moveTo>
                  <a:lnTo>
                    <a:pt x="2728171" y="0"/>
                  </a:lnTo>
                  <a:cubicBezTo>
                    <a:pt x="2738143" y="0"/>
                    <a:pt x="2747706" y="3961"/>
                    <a:pt x="2754757" y="11012"/>
                  </a:cubicBezTo>
                  <a:cubicBezTo>
                    <a:pt x="2761808" y="18064"/>
                    <a:pt x="2765770" y="27627"/>
                    <a:pt x="2765770" y="37599"/>
                  </a:cubicBezTo>
                  <a:lnTo>
                    <a:pt x="2765770" y="1908747"/>
                  </a:lnTo>
                  <a:cubicBezTo>
                    <a:pt x="2765770" y="1918719"/>
                    <a:pt x="2761808" y="1928283"/>
                    <a:pt x="2754757" y="1935334"/>
                  </a:cubicBezTo>
                  <a:cubicBezTo>
                    <a:pt x="2747706" y="1942385"/>
                    <a:pt x="2738143" y="1946346"/>
                    <a:pt x="2728171" y="1946346"/>
                  </a:cubicBezTo>
                  <a:lnTo>
                    <a:pt x="37599" y="1946346"/>
                  </a:lnTo>
                  <a:cubicBezTo>
                    <a:pt x="27627" y="1946346"/>
                    <a:pt x="18064" y="1942385"/>
                    <a:pt x="11012" y="1935334"/>
                  </a:cubicBezTo>
                  <a:cubicBezTo>
                    <a:pt x="3961" y="1928283"/>
                    <a:pt x="0" y="1918719"/>
                    <a:pt x="0" y="1908747"/>
                  </a:cubicBezTo>
                  <a:lnTo>
                    <a:pt x="0" y="37599"/>
                  </a:lnTo>
                  <a:cubicBezTo>
                    <a:pt x="0" y="27627"/>
                    <a:pt x="3961" y="18064"/>
                    <a:pt x="11012" y="11012"/>
                  </a:cubicBezTo>
                  <a:cubicBezTo>
                    <a:pt x="18064" y="3961"/>
                    <a:pt x="27627" y="0"/>
                    <a:pt x="37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0" y="19050"/>
              <a:ext cx="2765770" cy="1927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4"/>
          <p:cNvSpPr/>
          <p:nvPr/>
        </p:nvSpPr>
        <p:spPr>
          <a:xfrm>
            <a:off x="-864701" y="-217999"/>
            <a:ext cx="10415023" cy="10415023"/>
          </a:xfrm>
          <a:custGeom>
            <a:rect b="b" l="l" r="r" t="t"/>
            <a:pathLst>
              <a:path extrusionOk="0"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4"/>
          <p:cNvSpPr txBox="1"/>
          <p:nvPr/>
        </p:nvSpPr>
        <p:spPr>
          <a:xfrm>
            <a:off x="7912734" y="3708907"/>
            <a:ext cx="88062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formación en salud ofrece pocas oportunidades prácticas seguras para el triage de pacientes. 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EDUC-AR integra la realidad aumentada en la educación, simulando escenarios de triage para estudiantes de enfermería.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mejora la experiencia de aprendizaje, ofreciendo prácticas interactivas y monitoreo docente en tiempo real.</a:t>
            </a:r>
            <a:endParaRPr sz="1200"/>
          </a:p>
        </p:txBody>
      </p:sp>
      <p:sp>
        <p:nvSpPr>
          <p:cNvPr id="225" name="Google Shape;225;p4"/>
          <p:cNvSpPr/>
          <p:nvPr/>
        </p:nvSpPr>
        <p:spPr>
          <a:xfrm>
            <a:off x="602666" y="-1630662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4"/>
          <p:cNvSpPr txBox="1"/>
          <p:nvPr/>
        </p:nvSpPr>
        <p:spPr>
          <a:xfrm>
            <a:off x="10061014" y="2390101"/>
            <a:ext cx="4509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Contexto</a:t>
            </a:r>
            <a:endParaRPr/>
          </a:p>
        </p:txBody>
      </p:sp>
      <p:grpSp>
        <p:nvGrpSpPr>
          <p:cNvPr id="227" name="Google Shape;227;p4"/>
          <p:cNvGrpSpPr/>
          <p:nvPr/>
        </p:nvGrpSpPr>
        <p:grpSpPr>
          <a:xfrm>
            <a:off x="10903571" y="7736176"/>
            <a:ext cx="3094264" cy="1423040"/>
            <a:chOff x="0" y="0"/>
            <a:chExt cx="4125685" cy="1897386"/>
          </a:xfrm>
        </p:grpSpPr>
        <p:sp>
          <p:nvSpPr>
            <p:cNvPr id="228" name="Google Shape;228;p4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4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0" name="Google Shape;230;p4"/>
            <p:cNvSpPr txBox="1"/>
            <p:nvPr/>
          </p:nvSpPr>
          <p:spPr>
            <a:xfrm>
              <a:off x="1227837" y="528194"/>
              <a:ext cx="2494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231" name="Google Shape;231;p4"/>
            <p:cNvSpPr txBox="1"/>
            <p:nvPr/>
          </p:nvSpPr>
          <p:spPr>
            <a:xfrm>
              <a:off x="890968" y="1417686"/>
              <a:ext cx="29490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5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5"/>
          <p:cNvSpPr/>
          <p:nvPr/>
        </p:nvSpPr>
        <p:spPr>
          <a:xfrm>
            <a:off x="805766" y="-1678873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>
            <a:off x="513169" y="2952618"/>
            <a:ext cx="7569080" cy="5233309"/>
          </a:xfrm>
          <a:custGeom>
            <a:rect b="b" l="l" r="r" t="t"/>
            <a:pathLst>
              <a:path extrusionOk="0" h="5233309" w="7569080">
                <a:moveTo>
                  <a:pt x="0" y="0"/>
                </a:moveTo>
                <a:lnTo>
                  <a:pt x="7569080" y="0"/>
                </a:lnTo>
                <a:lnTo>
                  <a:pt x="7569080" y="5233309"/>
                </a:lnTo>
                <a:lnTo>
                  <a:pt x="0" y="5233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5063627" y="1502293"/>
            <a:ext cx="865920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Categorización de Triage </a:t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8607837" y="2510120"/>
            <a:ext cx="9370903" cy="6831310"/>
          </a:xfrm>
          <a:custGeom>
            <a:rect b="b" l="l" r="r" t="t"/>
            <a:pathLst>
              <a:path extrusionOk="0" h="6831310" w="9370903">
                <a:moveTo>
                  <a:pt x="0" y="0"/>
                </a:moveTo>
                <a:lnTo>
                  <a:pt x="9370903" y="0"/>
                </a:lnTo>
                <a:lnTo>
                  <a:pt x="9370903" y="6831309"/>
                </a:lnTo>
                <a:lnTo>
                  <a:pt x="0" y="6831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-740800" y="3635431"/>
            <a:ext cx="6491640" cy="6491640"/>
          </a:xfrm>
          <a:custGeom>
            <a:rect b="b" l="l" r="r" t="t"/>
            <a:pathLst>
              <a:path extrusionOk="0" h="9564370" w="9564370">
                <a:moveTo>
                  <a:pt x="0" y="0"/>
                </a:moveTo>
                <a:lnTo>
                  <a:pt x="7377684" y="0"/>
                </a:lnTo>
                <a:cubicBezTo>
                  <a:pt x="8583803" y="0"/>
                  <a:pt x="9564370" y="980440"/>
                  <a:pt x="9564370" y="2186686"/>
                </a:cubicBezTo>
                <a:lnTo>
                  <a:pt x="9564370" y="9564370"/>
                </a:lnTo>
                <a:lnTo>
                  <a:pt x="0" y="956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450" r="-244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"/>
          <p:cNvSpPr txBox="1"/>
          <p:nvPr/>
        </p:nvSpPr>
        <p:spPr>
          <a:xfrm>
            <a:off x="6884278" y="758189"/>
            <a:ext cx="345011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Objetivos 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1934212" y="1709384"/>
            <a:ext cx="13533407" cy="98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proyecto EDUC-AR tiene como objetivo desarrollar un sistema educativo utilizando realidad aumentada (AR) y realidad virtual (VR) para estudiantes de Técnico en Enfermería en Duoc UC.</a:t>
            </a:r>
            <a:endParaRPr/>
          </a:p>
        </p:txBody>
      </p:sp>
      <p:grpSp>
        <p:nvGrpSpPr>
          <p:cNvPr id="253" name="Google Shape;253;p6"/>
          <p:cNvGrpSpPr/>
          <p:nvPr/>
        </p:nvGrpSpPr>
        <p:grpSpPr>
          <a:xfrm>
            <a:off x="6960137" y="3446590"/>
            <a:ext cx="8507482" cy="6199544"/>
            <a:chOff x="0" y="0"/>
            <a:chExt cx="11343310" cy="8266059"/>
          </a:xfrm>
        </p:grpSpPr>
        <p:sp>
          <p:nvSpPr>
            <p:cNvPr id="254" name="Google Shape;254;p6"/>
            <p:cNvSpPr/>
            <p:nvPr/>
          </p:nvSpPr>
          <p:spPr>
            <a:xfrm>
              <a:off x="0" y="0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117703" y="3567899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6" name="Google Shape;256;p6"/>
            <p:cNvSpPr/>
            <p:nvPr/>
          </p:nvSpPr>
          <p:spPr>
            <a:xfrm>
              <a:off x="182539" y="5210812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57" name="Google Shape;257;p6"/>
            <p:cNvSpPr/>
            <p:nvPr/>
          </p:nvSpPr>
          <p:spPr>
            <a:xfrm>
              <a:off x="296581" y="5330184"/>
              <a:ext cx="1045049" cy="1139788"/>
            </a:xfrm>
            <a:custGeom>
              <a:rect b="b" l="l" r="r" t="t"/>
              <a:pathLst>
                <a:path extrusionOk="0" h="1440307" w="1320589">
                  <a:moveTo>
                    <a:pt x="0" y="0"/>
                  </a:moveTo>
                  <a:lnTo>
                    <a:pt x="1320589" y="0"/>
                  </a:lnTo>
                  <a:lnTo>
                    <a:pt x="1320589" y="1440307"/>
                  </a:lnTo>
                  <a:lnTo>
                    <a:pt x="0" y="14403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" l="-3624" r="-3621" t="0"/>
              </a:stretch>
            </a:blipFill>
            <a:ln>
              <a:noFill/>
            </a:ln>
          </p:spPr>
        </p:sp>
        <p:sp>
          <p:nvSpPr>
            <p:cNvPr id="258" name="Google Shape;258;p6"/>
            <p:cNvSpPr/>
            <p:nvPr/>
          </p:nvSpPr>
          <p:spPr>
            <a:xfrm>
              <a:off x="300235" y="211835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59" name="Google Shape;259;p6"/>
            <p:cNvSpPr/>
            <p:nvPr/>
          </p:nvSpPr>
          <p:spPr>
            <a:xfrm>
              <a:off x="182543" y="6887479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60" name="Google Shape;260;p6"/>
            <p:cNvSpPr/>
            <p:nvPr/>
          </p:nvSpPr>
          <p:spPr>
            <a:xfrm>
              <a:off x="482778" y="7000531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61" name="Google Shape;261;p6"/>
            <p:cNvSpPr/>
            <p:nvPr/>
          </p:nvSpPr>
          <p:spPr>
            <a:xfrm>
              <a:off x="68456" y="1924986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62" name="Google Shape;262;p6"/>
            <p:cNvSpPr/>
            <p:nvPr/>
          </p:nvSpPr>
          <p:spPr>
            <a:xfrm>
              <a:off x="360488" y="3825924"/>
              <a:ext cx="917268" cy="917268"/>
            </a:xfrm>
            <a:custGeom>
              <a:rect b="b" l="l" r="r" t="t"/>
              <a:pathLst>
                <a:path extrusionOk="0" h="812800" w="812800">
                  <a:moveTo>
                    <a:pt x="258833" y="0"/>
                  </a:moveTo>
                  <a:lnTo>
                    <a:pt x="553967" y="0"/>
                  </a:lnTo>
                  <a:cubicBezTo>
                    <a:pt x="622614" y="0"/>
                    <a:pt x="688449" y="27270"/>
                    <a:pt x="736990" y="75810"/>
                  </a:cubicBezTo>
                  <a:cubicBezTo>
                    <a:pt x="785530" y="124351"/>
                    <a:pt x="812800" y="190186"/>
                    <a:pt x="812800" y="258833"/>
                  </a:cubicBezTo>
                  <a:lnTo>
                    <a:pt x="812800" y="553967"/>
                  </a:lnTo>
                  <a:cubicBezTo>
                    <a:pt x="812800" y="622614"/>
                    <a:pt x="785530" y="688449"/>
                    <a:pt x="736990" y="736990"/>
                  </a:cubicBezTo>
                  <a:cubicBezTo>
                    <a:pt x="688449" y="785530"/>
                    <a:pt x="622614" y="812800"/>
                    <a:pt x="553967" y="812800"/>
                  </a:cubicBezTo>
                  <a:lnTo>
                    <a:pt x="258833" y="812800"/>
                  </a:lnTo>
                  <a:cubicBezTo>
                    <a:pt x="190186" y="812800"/>
                    <a:pt x="124351" y="785530"/>
                    <a:pt x="75810" y="736990"/>
                  </a:cubicBezTo>
                  <a:cubicBezTo>
                    <a:pt x="27270" y="688449"/>
                    <a:pt x="0" y="622614"/>
                    <a:pt x="0" y="553967"/>
                  </a:cubicBezTo>
                  <a:lnTo>
                    <a:pt x="0" y="258833"/>
                  </a:lnTo>
                  <a:cubicBezTo>
                    <a:pt x="0" y="190186"/>
                    <a:pt x="27270" y="124351"/>
                    <a:pt x="75810" y="75810"/>
                  </a:cubicBezTo>
                  <a:cubicBezTo>
                    <a:pt x="124351" y="27270"/>
                    <a:pt x="190186" y="0"/>
                    <a:pt x="258833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5372" r="-1537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9686" y="2251315"/>
              <a:ext cx="908070" cy="908070"/>
            </a:xfrm>
            <a:custGeom>
              <a:rect b="b" l="l" r="r" t="t"/>
              <a:pathLst>
                <a:path extrusionOk="0" h="812800" w="812800">
                  <a:moveTo>
                    <a:pt x="261454" y="0"/>
                  </a:moveTo>
                  <a:lnTo>
                    <a:pt x="551346" y="0"/>
                  </a:lnTo>
                  <a:cubicBezTo>
                    <a:pt x="620688" y="0"/>
                    <a:pt x="687190" y="27546"/>
                    <a:pt x="736222" y="76578"/>
                  </a:cubicBezTo>
                  <a:cubicBezTo>
                    <a:pt x="785254" y="125610"/>
                    <a:pt x="812800" y="192112"/>
                    <a:pt x="812800" y="261454"/>
                  </a:cubicBezTo>
                  <a:lnTo>
                    <a:pt x="812800" y="551346"/>
                  </a:lnTo>
                  <a:cubicBezTo>
                    <a:pt x="812800" y="620688"/>
                    <a:pt x="785254" y="687190"/>
                    <a:pt x="736222" y="736222"/>
                  </a:cubicBezTo>
                  <a:cubicBezTo>
                    <a:pt x="687190" y="785254"/>
                    <a:pt x="620688" y="812800"/>
                    <a:pt x="551346" y="812800"/>
                  </a:cubicBezTo>
                  <a:lnTo>
                    <a:pt x="261454" y="812800"/>
                  </a:lnTo>
                  <a:cubicBezTo>
                    <a:pt x="192112" y="812800"/>
                    <a:pt x="125610" y="785254"/>
                    <a:pt x="76578" y="736222"/>
                  </a:cubicBezTo>
                  <a:cubicBezTo>
                    <a:pt x="27546" y="687190"/>
                    <a:pt x="0" y="620688"/>
                    <a:pt x="0" y="551346"/>
                  </a:cubicBezTo>
                  <a:lnTo>
                    <a:pt x="0" y="261454"/>
                  </a:lnTo>
                  <a:cubicBezTo>
                    <a:pt x="0" y="192112"/>
                    <a:pt x="27546" y="125610"/>
                    <a:pt x="76578" y="76578"/>
                  </a:cubicBezTo>
                  <a:cubicBezTo>
                    <a:pt x="125610" y="27546"/>
                    <a:pt x="192112" y="0"/>
                    <a:pt x="261454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2308" r="-2230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 txBox="1"/>
            <p:nvPr/>
          </p:nvSpPr>
          <p:spPr>
            <a:xfrm>
              <a:off x="1790870" y="599811"/>
              <a:ext cx="9552440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Motivamos a los estudiantes a realizar simulaciones inmersivas.</a:t>
              </a:r>
              <a:endParaRPr/>
            </a:p>
          </p:txBody>
        </p:sp>
        <p:sp>
          <p:nvSpPr>
            <p:cNvPr id="265" name="Google Shape;265;p6"/>
            <p:cNvSpPr txBox="1"/>
            <p:nvPr/>
          </p:nvSpPr>
          <p:spPr>
            <a:xfrm>
              <a:off x="1688984" y="70470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Validar la efectividad de la RA en la educación</a:t>
              </a:r>
              <a:endParaRPr/>
            </a:p>
          </p:txBody>
        </p:sp>
        <p:sp>
          <p:nvSpPr>
            <p:cNvPr id="266" name="Google Shape;266;p6"/>
            <p:cNvSpPr txBox="1"/>
            <p:nvPr/>
          </p:nvSpPr>
          <p:spPr>
            <a:xfrm>
              <a:off x="1790870" y="1854011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Simulaciones de triage en RA</a:t>
              </a:r>
              <a:endParaRPr/>
            </a:p>
          </p:txBody>
        </p:sp>
        <p:sp>
          <p:nvSpPr>
            <p:cNvPr id="267" name="Google Shape;267;p6"/>
            <p:cNvSpPr txBox="1"/>
            <p:nvPr/>
          </p:nvSpPr>
          <p:spPr>
            <a:xfrm>
              <a:off x="1790870" y="2383352"/>
              <a:ext cx="8534949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Permite a los estudiantes de enfermería practicar en un entorno controlado con escenarios médicos.</a:t>
              </a:r>
              <a:endParaRPr/>
            </a:p>
          </p:txBody>
        </p:sp>
        <p:sp>
          <p:nvSpPr>
            <p:cNvPr id="268" name="Google Shape;268;p6"/>
            <p:cNvSpPr txBox="1"/>
            <p:nvPr/>
          </p:nvSpPr>
          <p:spPr>
            <a:xfrm>
              <a:off x="1706957" y="3512328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Compatibilidad con lentes de RA</a:t>
              </a:r>
              <a:endParaRPr/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1706957" y="4009401"/>
              <a:ext cx="8618861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Utiliza dispositivos Meta Quest 2 para ofrecer una experiencia interactiva.</a:t>
              </a:r>
              <a:endParaRPr/>
            </a:p>
          </p:txBody>
        </p:sp>
        <p:sp>
          <p:nvSpPr>
            <p:cNvPr id="270" name="Google Shape;270;p6"/>
            <p:cNvSpPr txBox="1"/>
            <p:nvPr/>
          </p:nvSpPr>
          <p:spPr>
            <a:xfrm>
              <a:off x="1799084" y="5058412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Niveles de Dificultad</a:t>
              </a:r>
              <a:endParaRPr/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1867614" y="7352747"/>
              <a:ext cx="8231486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Interacción en tiempo real entre estudiantes y docentes.</a:t>
              </a:r>
              <a:endParaRPr/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1790870" y="6735079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Monitoreo en tiempo real</a:t>
              </a:r>
              <a:endParaRPr/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1790870" y="5635451"/>
              <a:ext cx="8695605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Las simulaciones tienen tres niveles de dificultad, lo que permite adaptar la experiencia educativa al nivel de cada estudiante.</a:t>
              </a:r>
              <a:endParaRPr/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349671" y="-943549"/>
            <a:ext cx="2835490" cy="2835490"/>
          </a:xfrm>
          <a:custGeom>
            <a:rect b="b" l="l" r="r" t="t"/>
            <a:pathLst>
              <a:path extrusionOk="0" h="2835490" w="2835490">
                <a:moveTo>
                  <a:pt x="0" y="0"/>
                </a:moveTo>
                <a:lnTo>
                  <a:pt x="2835491" y="0"/>
                </a:lnTo>
                <a:lnTo>
                  <a:pt x="2835491" y="2835491"/>
                </a:lnTo>
                <a:lnTo>
                  <a:pt x="0" y="28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/>
          <p:nvPr/>
        </p:nvSpPr>
        <p:spPr>
          <a:xfrm>
            <a:off x="10047347" y="9093921"/>
            <a:ext cx="679909" cy="740210"/>
          </a:xfrm>
          <a:custGeom>
            <a:rect b="b" l="l" r="r" t="t"/>
            <a:pathLst>
              <a:path extrusionOk="0" h="1249299" w="1147525">
                <a:moveTo>
                  <a:pt x="0" y="0"/>
                </a:moveTo>
                <a:lnTo>
                  <a:pt x="1147525" y="0"/>
                </a:lnTo>
                <a:lnTo>
                  <a:pt x="1147525" y="1249299"/>
                </a:lnTo>
                <a:lnTo>
                  <a:pt x="0" y="1249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69" r="-3666" t="0"/>
            </a:stretch>
          </a:blipFill>
          <a:ln>
            <a:noFill/>
          </a:ln>
        </p:spPr>
      </p:sp>
      <p:grpSp>
        <p:nvGrpSpPr>
          <p:cNvPr id="284" name="Google Shape;284;p7"/>
          <p:cNvGrpSpPr/>
          <p:nvPr/>
        </p:nvGrpSpPr>
        <p:grpSpPr>
          <a:xfrm>
            <a:off x="1482765" y="2067178"/>
            <a:ext cx="5212101" cy="1314313"/>
            <a:chOff x="0" y="-123825"/>
            <a:chExt cx="1372734" cy="346156"/>
          </a:xfrm>
        </p:grpSpPr>
        <p:sp>
          <p:nvSpPr>
            <p:cNvPr id="285" name="Google Shape;285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7"/>
          <p:cNvSpPr txBox="1"/>
          <p:nvPr/>
        </p:nvSpPr>
        <p:spPr>
          <a:xfrm>
            <a:off x="3185162" y="1520467"/>
            <a:ext cx="135333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Como requerimientos de alto nivel el sistema cumple con las siguientes funciones:</a:t>
            </a:r>
            <a:endParaRPr/>
          </a:p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"/>
          <p:cNvGrpSpPr/>
          <p:nvPr/>
        </p:nvGrpSpPr>
        <p:grpSpPr>
          <a:xfrm>
            <a:off x="11007283" y="2026692"/>
            <a:ext cx="5212101" cy="1314313"/>
            <a:chOff x="0" y="-123825"/>
            <a:chExt cx="1372734" cy="346156"/>
          </a:xfrm>
        </p:grpSpPr>
        <p:sp>
          <p:nvSpPr>
            <p:cNvPr id="289" name="Google Shape;289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1018012" y="4196803"/>
            <a:ext cx="329474" cy="360362"/>
            <a:chOff x="0" y="-76200"/>
            <a:chExt cx="812800" cy="889000"/>
          </a:xfrm>
        </p:grpSpPr>
        <p:sp>
          <p:nvSpPr>
            <p:cNvPr id="292" name="Google Shape;292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7"/>
          <p:cNvSpPr txBox="1"/>
          <p:nvPr/>
        </p:nvSpPr>
        <p:spPr>
          <a:xfrm>
            <a:off x="5272836" y="758189"/>
            <a:ext cx="7984643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Alcance del proyecto</a:t>
            </a:r>
            <a:endParaRPr/>
          </a:p>
        </p:txBody>
      </p:sp>
      <p:sp>
        <p:nvSpPr>
          <p:cNvPr id="295" name="Google Shape;295;p7"/>
          <p:cNvSpPr txBox="1"/>
          <p:nvPr/>
        </p:nvSpPr>
        <p:spPr>
          <a:xfrm>
            <a:off x="2147520" y="2588081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Publico</a:t>
            </a:r>
            <a:endParaRPr/>
          </a:p>
        </p:txBody>
      </p:sp>
      <p:sp>
        <p:nvSpPr>
          <p:cNvPr id="296" name="Google Shape;296;p7"/>
          <p:cNvSpPr txBox="1"/>
          <p:nvPr/>
        </p:nvSpPr>
        <p:spPr>
          <a:xfrm>
            <a:off x="1482765" y="4053391"/>
            <a:ext cx="6777133" cy="50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Simulaciones de triage </a:t>
            </a:r>
            <a:endParaRPr/>
          </a:p>
        </p:txBody>
      </p:sp>
      <p:sp>
        <p:nvSpPr>
          <p:cNvPr id="297" name="Google Shape;297;p7"/>
          <p:cNvSpPr txBox="1"/>
          <p:nvPr/>
        </p:nvSpPr>
        <p:spPr>
          <a:xfrm>
            <a:off x="1514290" y="4416678"/>
            <a:ext cx="6401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estudiantes pueden interactuar con pacientes virtuales, evaluando síntomas y signos vitales para clasificar su nivel de triage (C1 a C5).</a:t>
            </a:r>
            <a:endParaRPr/>
          </a:p>
        </p:txBody>
      </p:sp>
      <p:sp>
        <p:nvSpPr>
          <p:cNvPr id="298" name="Google Shape;298;p7"/>
          <p:cNvSpPr txBox="1"/>
          <p:nvPr/>
        </p:nvSpPr>
        <p:spPr>
          <a:xfrm>
            <a:off x="1415878" y="6458655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Portal para Profesores</a:t>
            </a:r>
            <a:endParaRPr/>
          </a:p>
        </p:txBody>
      </p:sp>
      <p:sp>
        <p:nvSpPr>
          <p:cNvPr id="299" name="Google Shape;299;p7"/>
          <p:cNvSpPr txBox="1"/>
          <p:nvPr/>
        </p:nvSpPr>
        <p:spPr>
          <a:xfrm>
            <a:off x="1415878" y="6882468"/>
            <a:ext cx="6464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profesores tienen acceso a un portal web donde pueden monitorear el progreso de los estudiantes en tiempo real y proporcionar retroalimentación durante las simulaciones.</a:t>
            </a:r>
            <a:endParaRPr/>
          </a:p>
        </p:txBody>
      </p:sp>
      <p:sp>
        <p:nvSpPr>
          <p:cNvPr id="300" name="Google Shape;300;p7"/>
          <p:cNvSpPr txBox="1"/>
          <p:nvPr/>
        </p:nvSpPr>
        <p:spPr>
          <a:xfrm>
            <a:off x="11793426" y="2541699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Interno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10861551" y="4124450"/>
            <a:ext cx="7329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Integración con Lentes de Realidad Aumentada:</a:t>
            </a:r>
            <a:endParaRPr/>
          </a:p>
        </p:txBody>
      </p:sp>
      <p:sp>
        <p:nvSpPr>
          <p:cNvPr id="302" name="Google Shape;302;p7"/>
          <p:cNvSpPr txBox="1"/>
          <p:nvPr/>
        </p:nvSpPr>
        <p:spPr>
          <a:xfrm>
            <a:off x="10866543" y="4641669"/>
            <a:ext cx="640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sistema está optimizado para dispositivos Meta Quest 2, proporcionando una experiencia inmersiva completa.</a:t>
            </a:r>
            <a:endParaRPr/>
          </a:p>
        </p:txBody>
      </p:sp>
      <p:sp>
        <p:nvSpPr>
          <p:cNvPr id="303" name="Google Shape;303;p7"/>
          <p:cNvSpPr txBox="1"/>
          <p:nvPr/>
        </p:nvSpPr>
        <p:spPr>
          <a:xfrm>
            <a:off x="10772987" y="571484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Guardar Datos de Atención</a:t>
            </a:r>
            <a:endParaRPr/>
          </a:p>
        </p:txBody>
      </p:sp>
      <p:sp>
        <p:nvSpPr>
          <p:cNvPr id="304" name="Google Shape;304;p7"/>
          <p:cNvSpPr txBox="1"/>
          <p:nvPr/>
        </p:nvSpPr>
        <p:spPr>
          <a:xfrm>
            <a:off x="10772987" y="6198638"/>
            <a:ext cx="6464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La información de pacientes simulados y escenarios de emergencia se almacena en una base de datos en Azure.</a:t>
            </a:r>
            <a:endParaRPr/>
          </a:p>
        </p:txBody>
      </p:sp>
      <p:sp>
        <p:nvSpPr>
          <p:cNvPr id="305" name="Google Shape;305;p7"/>
          <p:cNvSpPr txBox="1"/>
          <p:nvPr/>
        </p:nvSpPr>
        <p:spPr>
          <a:xfrm>
            <a:off x="10772987" y="7629785"/>
            <a:ext cx="6173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 mantendrán registros detallados de los accesos de los estudiantes y profesores, asegurando el cumplimiento de las normativas educativas y de privacidad.</a:t>
            </a:r>
            <a:endParaRPr/>
          </a:p>
        </p:txBody>
      </p:sp>
      <p:sp>
        <p:nvSpPr>
          <p:cNvPr id="306" name="Google Shape;306;p7"/>
          <p:cNvSpPr txBox="1"/>
          <p:nvPr/>
        </p:nvSpPr>
        <p:spPr>
          <a:xfrm>
            <a:off x="10789168" y="714506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Auditoría y Registro de Accesos:</a:t>
            </a:r>
            <a:endParaRPr/>
          </a:p>
        </p:txBody>
      </p:sp>
      <p:grpSp>
        <p:nvGrpSpPr>
          <p:cNvPr id="307" name="Google Shape;307;p7"/>
          <p:cNvGrpSpPr/>
          <p:nvPr/>
        </p:nvGrpSpPr>
        <p:grpSpPr>
          <a:xfrm>
            <a:off x="951125" y="6528401"/>
            <a:ext cx="329509" cy="360401"/>
            <a:chOff x="0" y="-76200"/>
            <a:chExt cx="812800" cy="889000"/>
          </a:xfrm>
        </p:grpSpPr>
        <p:sp>
          <p:nvSpPr>
            <p:cNvPr id="308" name="Google Shape;30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>
            <a:off x="10222548" y="7146495"/>
            <a:ext cx="329509" cy="360401"/>
            <a:chOff x="0" y="-76200"/>
            <a:chExt cx="812800" cy="889000"/>
          </a:xfrm>
        </p:grpSpPr>
        <p:sp>
          <p:nvSpPr>
            <p:cNvPr id="311" name="Google Shape;31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7"/>
          <p:cNvGrpSpPr/>
          <p:nvPr/>
        </p:nvGrpSpPr>
        <p:grpSpPr>
          <a:xfrm>
            <a:off x="10300461" y="4245953"/>
            <a:ext cx="329474" cy="360362"/>
            <a:chOff x="0" y="-76200"/>
            <a:chExt cx="812800" cy="889000"/>
          </a:xfrm>
        </p:grpSpPr>
        <p:sp>
          <p:nvSpPr>
            <p:cNvPr id="314" name="Google Shape;31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7"/>
          <p:cNvGrpSpPr/>
          <p:nvPr/>
        </p:nvGrpSpPr>
        <p:grpSpPr>
          <a:xfrm>
            <a:off x="10223136" y="5767240"/>
            <a:ext cx="329509" cy="360401"/>
            <a:chOff x="0" y="-76200"/>
            <a:chExt cx="812800" cy="889000"/>
          </a:xfrm>
        </p:grpSpPr>
        <p:sp>
          <p:nvSpPr>
            <p:cNvPr id="317" name="Google Shape;31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7"/>
          <p:cNvSpPr/>
          <p:nvPr/>
        </p:nvSpPr>
        <p:spPr>
          <a:xfrm>
            <a:off x="180200" y="-1842951"/>
            <a:ext cx="4806950" cy="4668891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9"/>
          <p:cNvSpPr/>
          <p:nvPr/>
        </p:nvSpPr>
        <p:spPr>
          <a:xfrm>
            <a:off x="3811965" y="165731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9"/>
          <p:cNvSpPr/>
          <p:nvPr/>
        </p:nvSpPr>
        <p:spPr>
          <a:xfrm>
            <a:off x="3111973" y="3424808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9"/>
          <p:cNvSpPr txBox="1"/>
          <p:nvPr/>
        </p:nvSpPr>
        <p:spPr>
          <a:xfrm>
            <a:off x="5015452" y="1819240"/>
            <a:ext cx="6652551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Metodología </a:t>
            </a:r>
            <a:endParaRPr/>
          </a:p>
        </p:txBody>
      </p:sp>
      <p:sp>
        <p:nvSpPr>
          <p:cNvPr id="333" name="Google Shape;333;p9"/>
          <p:cNvSpPr txBox="1"/>
          <p:nvPr/>
        </p:nvSpPr>
        <p:spPr>
          <a:xfrm>
            <a:off x="1700898" y="3042553"/>
            <a:ext cx="13657824" cy="96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metodología que implementaremos en el proyecto será la tradicional , la cual se desarrolla de manera secuencial a través de las siguientes fases:</a:t>
            </a:r>
            <a:endParaRPr/>
          </a:p>
        </p:txBody>
      </p:sp>
      <p:sp>
        <p:nvSpPr>
          <p:cNvPr id="334" name="Google Shape;334;p9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5" name="Google Shape;335;p9"/>
          <p:cNvGrpSpPr/>
          <p:nvPr/>
        </p:nvGrpSpPr>
        <p:grpSpPr>
          <a:xfrm>
            <a:off x="1541804" y="4877777"/>
            <a:ext cx="3064547" cy="550907"/>
            <a:chOff x="0" y="-9525"/>
            <a:chExt cx="2184810" cy="392759"/>
          </a:xfrm>
        </p:grpSpPr>
        <p:sp>
          <p:nvSpPr>
            <p:cNvPr id="336" name="Google Shape;336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37" name="Google Shape;337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Inicio </a:t>
              </a:r>
              <a:endParaRPr/>
            </a:p>
          </p:txBody>
        </p:sp>
      </p:grpSp>
      <p:grpSp>
        <p:nvGrpSpPr>
          <p:cNvPr id="338" name="Google Shape;338;p9"/>
          <p:cNvGrpSpPr/>
          <p:nvPr/>
        </p:nvGrpSpPr>
        <p:grpSpPr>
          <a:xfrm>
            <a:off x="5153981" y="4877777"/>
            <a:ext cx="3064547" cy="550907"/>
            <a:chOff x="0" y="-9525"/>
            <a:chExt cx="2184810" cy="392759"/>
          </a:xfrm>
        </p:grpSpPr>
        <p:sp>
          <p:nvSpPr>
            <p:cNvPr id="339" name="Google Shape;339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0" name="Google Shape;340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Planificación </a:t>
              </a:r>
              <a:endParaRPr/>
            </a:p>
          </p:txBody>
        </p:sp>
      </p:grpSp>
      <p:grpSp>
        <p:nvGrpSpPr>
          <p:cNvPr id="341" name="Google Shape;341;p9"/>
          <p:cNvGrpSpPr/>
          <p:nvPr/>
        </p:nvGrpSpPr>
        <p:grpSpPr>
          <a:xfrm>
            <a:off x="8885561" y="4861366"/>
            <a:ext cx="3064547" cy="550907"/>
            <a:chOff x="0" y="-9525"/>
            <a:chExt cx="2184810" cy="392759"/>
          </a:xfrm>
        </p:grpSpPr>
        <p:sp>
          <p:nvSpPr>
            <p:cNvPr id="342" name="Google Shape;342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3" name="Google Shape;343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Ejecución </a:t>
              </a:r>
              <a:endParaRPr/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6997537" y="6404350"/>
            <a:ext cx="3064547" cy="550907"/>
            <a:chOff x="0" y="-9525"/>
            <a:chExt cx="2184810" cy="392759"/>
          </a:xfrm>
        </p:grpSpPr>
        <p:sp>
          <p:nvSpPr>
            <p:cNvPr id="345" name="Google Shape;345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6" name="Google Shape;346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Monitoreo y Control </a:t>
              </a:r>
              <a:endParaRPr/>
            </a:p>
          </p:txBody>
        </p:sp>
      </p:grpSp>
      <p:grpSp>
        <p:nvGrpSpPr>
          <p:cNvPr id="347" name="Google Shape;347;p9"/>
          <p:cNvGrpSpPr/>
          <p:nvPr/>
        </p:nvGrpSpPr>
        <p:grpSpPr>
          <a:xfrm>
            <a:off x="12721633" y="4861366"/>
            <a:ext cx="3064547" cy="550907"/>
            <a:chOff x="0" y="-9525"/>
            <a:chExt cx="2184810" cy="392759"/>
          </a:xfrm>
        </p:grpSpPr>
        <p:sp>
          <p:nvSpPr>
            <p:cNvPr id="348" name="Google Shape;348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9" name="Google Shape;349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Cierre</a:t>
              </a:r>
              <a:endParaRPr/>
            </a:p>
          </p:txBody>
        </p:sp>
      </p:grpSp>
      <p:cxnSp>
        <p:nvCxnSpPr>
          <p:cNvPr id="350" name="Google Shape;350;p9"/>
          <p:cNvCxnSpPr/>
          <p:nvPr/>
        </p:nvCxnSpPr>
        <p:spPr>
          <a:xfrm>
            <a:off x="4606351" y="5159910"/>
            <a:ext cx="547631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1" name="Google Shape;351;p9"/>
          <p:cNvCxnSpPr/>
          <p:nvPr/>
        </p:nvCxnSpPr>
        <p:spPr>
          <a:xfrm flipH="1" rot="10800000">
            <a:off x="8218528" y="5143500"/>
            <a:ext cx="667033" cy="164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2" name="Google Shape;352;p9"/>
          <p:cNvCxnSpPr/>
          <p:nvPr/>
        </p:nvCxnSpPr>
        <p:spPr>
          <a:xfrm>
            <a:off x="11950108" y="5143500"/>
            <a:ext cx="771525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3" name="Google Shape;353;p9"/>
          <p:cNvCxnSpPr/>
          <p:nvPr/>
        </p:nvCxnSpPr>
        <p:spPr>
          <a:xfrm>
            <a:off x="3264334" y="5371534"/>
            <a:ext cx="3733203" cy="131495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4" name="Google Shape;354;p9"/>
          <p:cNvCxnSpPr/>
          <p:nvPr/>
        </p:nvCxnSpPr>
        <p:spPr>
          <a:xfrm flipH="1" rot="10800000">
            <a:off x="10032072" y="5412274"/>
            <a:ext cx="4221835" cy="12742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364" name="Google Shape;364;p10"/>
          <p:cNvSpPr/>
          <p:nvPr/>
        </p:nvSpPr>
        <p:spPr>
          <a:xfrm flipH="1">
            <a:off x="6535629" y="3944081"/>
            <a:ext cx="4192881" cy="2683444"/>
          </a:xfrm>
          <a:custGeom>
            <a:rect b="b" l="l" r="r" t="t"/>
            <a:pathLst>
              <a:path extrusionOk="0" h="2683444" w="4192881">
                <a:moveTo>
                  <a:pt x="4192881" y="0"/>
                </a:moveTo>
                <a:lnTo>
                  <a:pt x="0" y="0"/>
                </a:lnTo>
                <a:lnTo>
                  <a:pt x="0" y="2683444"/>
                </a:lnTo>
                <a:lnTo>
                  <a:pt x="4192881" y="2683444"/>
                </a:lnTo>
                <a:lnTo>
                  <a:pt x="419288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0"/>
          <p:cNvSpPr/>
          <p:nvPr/>
        </p:nvSpPr>
        <p:spPr>
          <a:xfrm flipH="1">
            <a:off x="2569698" y="6038655"/>
            <a:ext cx="4287837" cy="2744216"/>
          </a:xfrm>
          <a:custGeom>
            <a:rect b="b" l="l" r="r" t="t"/>
            <a:pathLst>
              <a:path extrusionOk="0" h="2744216" w="4287837">
                <a:moveTo>
                  <a:pt x="4287837" y="0"/>
                </a:moveTo>
                <a:lnTo>
                  <a:pt x="0" y="0"/>
                </a:lnTo>
                <a:lnTo>
                  <a:pt x="0" y="2744215"/>
                </a:lnTo>
                <a:lnTo>
                  <a:pt x="4287837" y="2744215"/>
                </a:lnTo>
                <a:lnTo>
                  <a:pt x="428783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0"/>
          <p:cNvSpPr/>
          <p:nvPr/>
        </p:nvSpPr>
        <p:spPr>
          <a:xfrm>
            <a:off x="10587698" y="3696251"/>
            <a:ext cx="1325825" cy="1246276"/>
          </a:xfrm>
          <a:custGeom>
            <a:rect b="b" l="l" r="r" t="t"/>
            <a:pathLst>
              <a:path extrusionOk="0" h="1246276" w="1325825">
                <a:moveTo>
                  <a:pt x="0" y="0"/>
                </a:moveTo>
                <a:lnTo>
                  <a:pt x="1325825" y="0"/>
                </a:lnTo>
                <a:lnTo>
                  <a:pt x="1325825" y="1246276"/>
                </a:lnTo>
                <a:lnTo>
                  <a:pt x="0" y="124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0"/>
          <p:cNvSpPr/>
          <p:nvPr/>
        </p:nvSpPr>
        <p:spPr>
          <a:xfrm>
            <a:off x="5543885" y="7070686"/>
            <a:ext cx="2498779" cy="2348852"/>
          </a:xfrm>
          <a:custGeom>
            <a:rect b="b" l="l" r="r" t="t"/>
            <a:pathLst>
              <a:path extrusionOk="0" h="2348852" w="2498779">
                <a:moveTo>
                  <a:pt x="0" y="0"/>
                </a:moveTo>
                <a:lnTo>
                  <a:pt x="2498779" y="0"/>
                </a:lnTo>
                <a:lnTo>
                  <a:pt x="2498779" y="2348852"/>
                </a:lnTo>
                <a:lnTo>
                  <a:pt x="0" y="2348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10"/>
          <p:cNvSpPr/>
          <p:nvPr/>
        </p:nvSpPr>
        <p:spPr>
          <a:xfrm>
            <a:off x="8560227" y="6195044"/>
            <a:ext cx="3006766" cy="2050068"/>
          </a:xfrm>
          <a:custGeom>
            <a:rect b="b" l="l" r="r" t="t"/>
            <a:pathLst>
              <a:path extrusionOk="0" h="2050068" w="3006766">
                <a:moveTo>
                  <a:pt x="0" y="0"/>
                </a:moveTo>
                <a:lnTo>
                  <a:pt x="3006766" y="0"/>
                </a:lnTo>
                <a:lnTo>
                  <a:pt x="3006766" y="2050068"/>
                </a:lnTo>
                <a:lnTo>
                  <a:pt x="0" y="205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10"/>
          <p:cNvSpPr/>
          <p:nvPr/>
        </p:nvSpPr>
        <p:spPr>
          <a:xfrm>
            <a:off x="6157582" y="2714267"/>
            <a:ext cx="2474488" cy="1754637"/>
          </a:xfrm>
          <a:custGeom>
            <a:rect b="b" l="l" r="r" t="t"/>
            <a:pathLst>
              <a:path extrusionOk="0" h="1754637" w="2474488">
                <a:moveTo>
                  <a:pt x="0" y="0"/>
                </a:moveTo>
                <a:lnTo>
                  <a:pt x="2474488" y="0"/>
                </a:lnTo>
                <a:lnTo>
                  <a:pt x="2474488" y="1754637"/>
                </a:lnTo>
                <a:lnTo>
                  <a:pt x="0" y="175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0"/>
          <p:cNvSpPr/>
          <p:nvPr/>
        </p:nvSpPr>
        <p:spPr>
          <a:xfrm>
            <a:off x="7609664" y="4037259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10"/>
          <p:cNvSpPr/>
          <p:nvPr/>
        </p:nvSpPr>
        <p:spPr>
          <a:xfrm>
            <a:off x="4055371" y="5803112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0"/>
          <p:cNvSpPr/>
          <p:nvPr/>
        </p:nvSpPr>
        <p:spPr>
          <a:xfrm>
            <a:off x="5291582" y="763840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10"/>
          <p:cNvSpPr/>
          <p:nvPr/>
        </p:nvSpPr>
        <p:spPr>
          <a:xfrm>
            <a:off x="8369140" y="619504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10"/>
          <p:cNvSpPr/>
          <p:nvPr/>
        </p:nvSpPr>
        <p:spPr>
          <a:xfrm>
            <a:off x="1394698" y="8105483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10"/>
          <p:cNvSpPr/>
          <p:nvPr/>
        </p:nvSpPr>
        <p:spPr>
          <a:xfrm>
            <a:off x="9594655" y="5098861"/>
            <a:ext cx="2684313" cy="1600826"/>
          </a:xfrm>
          <a:custGeom>
            <a:rect b="b" l="l" r="r" t="t"/>
            <a:pathLst>
              <a:path extrusionOk="0" h="1600826" w="2684313">
                <a:moveTo>
                  <a:pt x="0" y="0"/>
                </a:moveTo>
                <a:lnTo>
                  <a:pt x="2684313" y="0"/>
                </a:lnTo>
                <a:lnTo>
                  <a:pt x="2684313" y="1600827"/>
                </a:lnTo>
                <a:lnTo>
                  <a:pt x="0" y="1600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10"/>
          <p:cNvSpPr/>
          <p:nvPr/>
        </p:nvSpPr>
        <p:spPr>
          <a:xfrm>
            <a:off x="1162875" y="5120303"/>
            <a:ext cx="2873446" cy="2011412"/>
          </a:xfrm>
          <a:custGeom>
            <a:rect b="b" l="l" r="r" t="t"/>
            <a:pathLst>
              <a:path extrusionOk="0" h="2011412" w="2873446">
                <a:moveTo>
                  <a:pt x="0" y="0"/>
                </a:moveTo>
                <a:lnTo>
                  <a:pt x="2873446" y="0"/>
                </a:lnTo>
                <a:lnTo>
                  <a:pt x="2873446" y="2011412"/>
                </a:lnTo>
                <a:lnTo>
                  <a:pt x="0" y="2011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10"/>
          <p:cNvSpPr/>
          <p:nvPr/>
        </p:nvSpPr>
        <p:spPr>
          <a:xfrm>
            <a:off x="8157981" y="2083590"/>
            <a:ext cx="2429717" cy="1762649"/>
          </a:xfrm>
          <a:custGeom>
            <a:rect b="b" l="l" r="r" t="t"/>
            <a:pathLst>
              <a:path extrusionOk="0" h="1762649" w="2429717">
                <a:moveTo>
                  <a:pt x="0" y="0"/>
                </a:moveTo>
                <a:lnTo>
                  <a:pt x="2429717" y="0"/>
                </a:lnTo>
                <a:lnTo>
                  <a:pt x="2429717" y="1762649"/>
                </a:lnTo>
                <a:lnTo>
                  <a:pt x="0" y="1762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12567264" y="1805775"/>
            <a:ext cx="4273647" cy="2735134"/>
          </a:xfrm>
          <a:custGeom>
            <a:rect b="b" l="l" r="r" t="t"/>
            <a:pathLst>
              <a:path extrusionOk="0" h="2735134" w="4273647">
                <a:moveTo>
                  <a:pt x="0" y="0"/>
                </a:moveTo>
                <a:lnTo>
                  <a:pt x="4273647" y="0"/>
                </a:lnTo>
                <a:lnTo>
                  <a:pt x="4273647" y="2735134"/>
                </a:lnTo>
                <a:lnTo>
                  <a:pt x="0" y="2735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flipH="1">
            <a:off x="10022490" y="1863920"/>
            <a:ext cx="4164552" cy="2665313"/>
          </a:xfrm>
          <a:custGeom>
            <a:rect b="b" l="l" r="r" t="t"/>
            <a:pathLst>
              <a:path extrusionOk="0" h="2665313" w="4164552">
                <a:moveTo>
                  <a:pt x="4164552" y="0"/>
                </a:moveTo>
                <a:lnTo>
                  <a:pt x="0" y="0"/>
                </a:lnTo>
                <a:lnTo>
                  <a:pt x="0" y="2665313"/>
                </a:lnTo>
                <a:lnTo>
                  <a:pt x="4164552" y="2665313"/>
                </a:lnTo>
                <a:lnTo>
                  <a:pt x="416455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0"/>
          <p:cNvSpPr/>
          <p:nvPr/>
        </p:nvSpPr>
        <p:spPr>
          <a:xfrm rot="-203265">
            <a:off x="2300056" y="8186780"/>
            <a:ext cx="1391212" cy="714238"/>
          </a:xfrm>
          <a:custGeom>
            <a:rect b="b" l="l" r="r" t="t"/>
            <a:pathLst>
              <a:path extrusionOk="0" h="714238" w="1391212">
                <a:moveTo>
                  <a:pt x="0" y="0"/>
                </a:moveTo>
                <a:lnTo>
                  <a:pt x="1391212" y="0"/>
                </a:lnTo>
                <a:lnTo>
                  <a:pt x="1391212" y="714239"/>
                </a:lnTo>
                <a:lnTo>
                  <a:pt x="0" y="714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0"/>
          <p:cNvSpPr/>
          <p:nvPr/>
        </p:nvSpPr>
        <p:spPr>
          <a:xfrm>
            <a:off x="359511" y="8935656"/>
            <a:ext cx="2636152" cy="1274939"/>
          </a:xfrm>
          <a:custGeom>
            <a:rect b="b" l="l" r="r" t="t"/>
            <a:pathLst>
              <a:path extrusionOk="0" h="1274939" w="2636152">
                <a:moveTo>
                  <a:pt x="0" y="0"/>
                </a:moveTo>
                <a:lnTo>
                  <a:pt x="2636151" y="0"/>
                </a:lnTo>
                <a:lnTo>
                  <a:pt x="2636151" y="1274939"/>
                </a:lnTo>
                <a:lnTo>
                  <a:pt x="0" y="127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10"/>
          <p:cNvSpPr/>
          <p:nvPr/>
        </p:nvSpPr>
        <p:spPr>
          <a:xfrm>
            <a:off x="12043233" y="1501466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10"/>
          <p:cNvSpPr/>
          <p:nvPr/>
        </p:nvSpPr>
        <p:spPr>
          <a:xfrm>
            <a:off x="15376995" y="401303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4" name="Google Shape;384;p10"/>
          <p:cNvGrpSpPr/>
          <p:nvPr/>
        </p:nvGrpSpPr>
        <p:grpSpPr>
          <a:xfrm>
            <a:off x="9492314" y="6904981"/>
            <a:ext cx="4446406" cy="939362"/>
            <a:chOff x="0" y="0"/>
            <a:chExt cx="1171070" cy="247404"/>
          </a:xfrm>
        </p:grpSpPr>
        <p:sp>
          <p:nvSpPr>
            <p:cNvPr id="385" name="Google Shape;385;p10"/>
            <p:cNvSpPr/>
            <p:nvPr/>
          </p:nvSpPr>
          <p:spPr>
            <a:xfrm>
              <a:off x="0" y="0"/>
              <a:ext cx="1171070" cy="247404"/>
            </a:xfrm>
            <a:custGeom>
              <a:rect b="b" l="l" r="r" t="t"/>
              <a:pathLst>
                <a:path extrusionOk="0" h="247404" w="1171070">
                  <a:moveTo>
                    <a:pt x="88799" y="0"/>
                  </a:moveTo>
                  <a:lnTo>
                    <a:pt x="1082271" y="0"/>
                  </a:lnTo>
                  <a:cubicBezTo>
                    <a:pt x="1105822" y="0"/>
                    <a:pt x="1128408" y="9356"/>
                    <a:pt x="1145061" y="26009"/>
                  </a:cubicBezTo>
                  <a:cubicBezTo>
                    <a:pt x="1161714" y="42662"/>
                    <a:pt x="1171070" y="65248"/>
                    <a:pt x="1171070" y="88799"/>
                  </a:cubicBezTo>
                  <a:lnTo>
                    <a:pt x="1171070" y="158605"/>
                  </a:lnTo>
                  <a:cubicBezTo>
                    <a:pt x="1171070" y="207647"/>
                    <a:pt x="1131313" y="247404"/>
                    <a:pt x="1082271" y="247404"/>
                  </a:cubicBezTo>
                  <a:lnTo>
                    <a:pt x="88799" y="247404"/>
                  </a:lnTo>
                  <a:cubicBezTo>
                    <a:pt x="39757" y="247404"/>
                    <a:pt x="0" y="207647"/>
                    <a:pt x="0" y="158605"/>
                  </a:cubicBezTo>
                  <a:lnTo>
                    <a:pt x="0" y="88799"/>
                  </a:lnTo>
                  <a:cubicBezTo>
                    <a:pt x="0" y="39757"/>
                    <a:pt x="39757" y="0"/>
                    <a:pt x="88799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0"/>
            <p:cNvSpPr txBox="1"/>
            <p:nvPr/>
          </p:nvSpPr>
          <p:spPr>
            <a:xfrm>
              <a:off x="0" y="9525"/>
              <a:ext cx="1171070" cy="237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7" name="Google Shape;387;p10"/>
          <p:cNvGrpSpPr/>
          <p:nvPr/>
        </p:nvGrpSpPr>
        <p:grpSpPr>
          <a:xfrm>
            <a:off x="15164155" y="4883809"/>
            <a:ext cx="2419175" cy="1815879"/>
            <a:chOff x="0" y="0"/>
            <a:chExt cx="637149" cy="478256"/>
          </a:xfrm>
        </p:grpSpPr>
        <p:sp>
          <p:nvSpPr>
            <p:cNvPr id="388" name="Google Shape;388;p10"/>
            <p:cNvSpPr/>
            <p:nvPr/>
          </p:nvSpPr>
          <p:spPr>
            <a:xfrm>
              <a:off x="0" y="0"/>
              <a:ext cx="637149" cy="478256"/>
            </a:xfrm>
            <a:custGeom>
              <a:rect b="b" l="l" r="r" t="t"/>
              <a:pathLst>
                <a:path extrusionOk="0" h="478256" w="637149">
                  <a:moveTo>
                    <a:pt x="163212" y="0"/>
                  </a:moveTo>
                  <a:lnTo>
                    <a:pt x="473937" y="0"/>
                  </a:lnTo>
                  <a:cubicBezTo>
                    <a:pt x="564077" y="0"/>
                    <a:pt x="637149" y="73072"/>
                    <a:pt x="637149" y="163212"/>
                  </a:cubicBezTo>
                  <a:lnTo>
                    <a:pt x="637149" y="315044"/>
                  </a:lnTo>
                  <a:cubicBezTo>
                    <a:pt x="637149" y="405184"/>
                    <a:pt x="564077" y="478256"/>
                    <a:pt x="473937" y="478256"/>
                  </a:cubicBezTo>
                  <a:lnTo>
                    <a:pt x="163212" y="478256"/>
                  </a:lnTo>
                  <a:cubicBezTo>
                    <a:pt x="73072" y="478256"/>
                    <a:pt x="0" y="405184"/>
                    <a:pt x="0" y="315044"/>
                  </a:cubicBezTo>
                  <a:lnTo>
                    <a:pt x="0" y="163212"/>
                  </a:lnTo>
                  <a:cubicBezTo>
                    <a:pt x="0" y="73072"/>
                    <a:pt x="73072" y="0"/>
                    <a:pt x="16321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 txBox="1"/>
            <p:nvPr/>
          </p:nvSpPr>
          <p:spPr>
            <a:xfrm>
              <a:off x="0" y="9525"/>
              <a:ext cx="637149" cy="46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10"/>
          <p:cNvSpPr/>
          <p:nvPr/>
        </p:nvSpPr>
        <p:spPr>
          <a:xfrm>
            <a:off x="16373742" y="2228121"/>
            <a:ext cx="2240783" cy="2240783"/>
          </a:xfrm>
          <a:custGeom>
            <a:rect b="b" l="l" r="r" t="t"/>
            <a:pathLst>
              <a:path extrusionOk="0" h="2240783" w="2240783">
                <a:moveTo>
                  <a:pt x="0" y="0"/>
                </a:moveTo>
                <a:lnTo>
                  <a:pt x="2240783" y="0"/>
                </a:lnTo>
                <a:lnTo>
                  <a:pt x="2240783" y="2240783"/>
                </a:lnTo>
                <a:lnTo>
                  <a:pt x="0" y="2240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10"/>
          <p:cNvSpPr/>
          <p:nvPr/>
        </p:nvSpPr>
        <p:spPr>
          <a:xfrm>
            <a:off x="16981943" y="2714267"/>
            <a:ext cx="855598" cy="441969"/>
          </a:xfrm>
          <a:custGeom>
            <a:rect b="b" l="l" r="r" t="t"/>
            <a:pathLst>
              <a:path extrusionOk="0" h="589939" w="1142049">
                <a:moveTo>
                  <a:pt x="208117" y="0"/>
                </a:moveTo>
                <a:lnTo>
                  <a:pt x="933933" y="0"/>
                </a:lnTo>
                <a:cubicBezTo>
                  <a:pt x="1048872" y="0"/>
                  <a:pt x="1142049" y="93177"/>
                  <a:pt x="1142049" y="208117"/>
                </a:cubicBezTo>
                <a:lnTo>
                  <a:pt x="1142049" y="381822"/>
                </a:lnTo>
                <a:cubicBezTo>
                  <a:pt x="1142049" y="496762"/>
                  <a:pt x="1048872" y="589939"/>
                  <a:pt x="933933" y="589939"/>
                </a:cubicBezTo>
                <a:lnTo>
                  <a:pt x="208117" y="589939"/>
                </a:lnTo>
                <a:cubicBezTo>
                  <a:pt x="152921" y="589939"/>
                  <a:pt x="99985" y="568013"/>
                  <a:pt x="60956" y="528983"/>
                </a:cubicBezTo>
                <a:cubicBezTo>
                  <a:pt x="21927" y="489954"/>
                  <a:pt x="0" y="437018"/>
                  <a:pt x="0" y="381822"/>
                </a:cubicBezTo>
                <a:lnTo>
                  <a:pt x="0" y="208117"/>
                </a:lnTo>
                <a:cubicBezTo>
                  <a:pt x="0" y="93177"/>
                  <a:pt x="93177" y="0"/>
                  <a:pt x="208117" y="0"/>
                </a:cubicBez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-42314" l="-46090" r="-153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0"/>
          <p:cNvSpPr txBox="1"/>
          <p:nvPr/>
        </p:nvSpPr>
        <p:spPr>
          <a:xfrm>
            <a:off x="436096" y="1426350"/>
            <a:ext cx="855504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Plan de trabajo</a:t>
            </a:r>
            <a:endParaRPr/>
          </a:p>
        </p:txBody>
      </p:sp>
      <p:sp>
        <p:nvSpPr>
          <p:cNvPr id="393" name="Google Shape;393;p10"/>
          <p:cNvSpPr txBox="1"/>
          <p:nvPr/>
        </p:nvSpPr>
        <p:spPr>
          <a:xfrm>
            <a:off x="9144000" y="7018608"/>
            <a:ext cx="5258229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Desarrollo del Sistema 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(22-08-2024    /   30-11-2024)</a:t>
            </a:r>
            <a:endParaRPr/>
          </a:p>
        </p:txBody>
      </p:sp>
      <p:sp>
        <p:nvSpPr>
          <p:cNvPr id="394" name="Google Shape;394;p10"/>
          <p:cNvSpPr txBox="1"/>
          <p:nvPr/>
        </p:nvSpPr>
        <p:spPr>
          <a:xfrm>
            <a:off x="592048" y="9202367"/>
            <a:ext cx="2171077" cy="1008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Inicio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12-08-2024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395" name="Google Shape;395;p10"/>
          <p:cNvSpPr txBox="1"/>
          <p:nvPr/>
        </p:nvSpPr>
        <p:spPr>
          <a:xfrm>
            <a:off x="6072566" y="7853868"/>
            <a:ext cx="2040321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Fase de requerimientos</a:t>
            </a:r>
            <a:endParaRPr/>
          </a:p>
        </p:txBody>
      </p:sp>
      <p:sp>
        <p:nvSpPr>
          <p:cNvPr id="396" name="Google Shape;396;p10"/>
          <p:cNvSpPr txBox="1"/>
          <p:nvPr/>
        </p:nvSpPr>
        <p:spPr>
          <a:xfrm>
            <a:off x="2763125" y="4952052"/>
            <a:ext cx="3450492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Diseño del Sistema</a:t>
            </a:r>
            <a:endParaRPr/>
          </a:p>
        </p:txBody>
      </p:sp>
      <p:sp>
        <p:nvSpPr>
          <p:cNvPr id="397" name="Google Shape;397;p10"/>
          <p:cNvSpPr txBox="1"/>
          <p:nvPr/>
        </p:nvSpPr>
        <p:spPr>
          <a:xfrm>
            <a:off x="5543885" y="3360231"/>
            <a:ext cx="2825255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Etapa de pruebas</a:t>
            </a:r>
            <a:endParaRPr/>
          </a:p>
        </p:txBody>
      </p:sp>
      <p:sp>
        <p:nvSpPr>
          <p:cNvPr id="398" name="Google Shape;398;p10"/>
          <p:cNvSpPr txBox="1"/>
          <p:nvPr/>
        </p:nvSpPr>
        <p:spPr>
          <a:xfrm>
            <a:off x="1497109" y="8370459"/>
            <a:ext cx="536442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01</a:t>
            </a:r>
            <a:endParaRPr/>
          </a:p>
        </p:txBody>
      </p:sp>
      <p:sp>
        <p:nvSpPr>
          <p:cNvPr id="399" name="Google Shape;399;p10"/>
          <p:cNvSpPr txBox="1"/>
          <p:nvPr/>
        </p:nvSpPr>
        <p:spPr>
          <a:xfrm>
            <a:off x="4055371" y="6008032"/>
            <a:ext cx="837116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03</a:t>
            </a:r>
            <a:endParaRPr/>
          </a:p>
        </p:txBody>
      </p:sp>
      <p:sp>
        <p:nvSpPr>
          <p:cNvPr id="400" name="Google Shape;400;p10"/>
          <p:cNvSpPr txBox="1"/>
          <p:nvPr/>
        </p:nvSpPr>
        <p:spPr>
          <a:xfrm>
            <a:off x="8475664" y="6413594"/>
            <a:ext cx="652951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04</a:t>
            </a:r>
            <a:endParaRPr/>
          </a:p>
        </p:txBody>
      </p:sp>
      <p:sp>
        <p:nvSpPr>
          <p:cNvPr id="401" name="Google Shape;401;p10"/>
          <p:cNvSpPr txBox="1"/>
          <p:nvPr/>
        </p:nvSpPr>
        <p:spPr>
          <a:xfrm>
            <a:off x="7738276" y="4242178"/>
            <a:ext cx="608777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05</a:t>
            </a:r>
            <a:endParaRPr/>
          </a:p>
        </p:txBody>
      </p:sp>
      <p:sp>
        <p:nvSpPr>
          <p:cNvPr id="402" name="Google Shape;402;p10"/>
          <p:cNvSpPr txBox="1"/>
          <p:nvPr/>
        </p:nvSpPr>
        <p:spPr>
          <a:xfrm>
            <a:off x="12171844" y="1715522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06</a:t>
            </a:r>
            <a:endParaRPr/>
          </a:p>
        </p:txBody>
      </p:sp>
      <p:sp>
        <p:nvSpPr>
          <p:cNvPr id="403" name="Google Shape;403;p10"/>
          <p:cNvSpPr txBox="1"/>
          <p:nvPr/>
        </p:nvSpPr>
        <p:spPr>
          <a:xfrm>
            <a:off x="12278968" y="907228"/>
            <a:ext cx="1813492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Seguimiento y Control </a:t>
            </a:r>
            <a:endParaRPr/>
          </a:p>
        </p:txBody>
      </p:sp>
      <p:sp>
        <p:nvSpPr>
          <p:cNvPr id="404" name="Google Shape;404;p10"/>
          <p:cNvSpPr txBox="1"/>
          <p:nvPr/>
        </p:nvSpPr>
        <p:spPr>
          <a:xfrm>
            <a:off x="15505606" y="4242129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07</a:t>
            </a:r>
            <a:endParaRPr/>
          </a:p>
        </p:txBody>
      </p:sp>
      <p:sp>
        <p:nvSpPr>
          <p:cNvPr id="405" name="Google Shape;405;p10"/>
          <p:cNvSpPr txBox="1"/>
          <p:nvPr/>
        </p:nvSpPr>
        <p:spPr>
          <a:xfrm>
            <a:off x="15235999" y="5129828"/>
            <a:ext cx="2275486" cy="1670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Documentación del Proyecto Final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Termino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10-12-2024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5306024" y="7831387"/>
            <a:ext cx="837116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